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3" r:id="rId2"/>
    <p:sldId id="274" r:id="rId3"/>
    <p:sldId id="275" r:id="rId4"/>
    <p:sldId id="276" r:id="rId5"/>
    <p:sldId id="278" r:id="rId6"/>
    <p:sldId id="279" r:id="rId7"/>
    <p:sldId id="297" r:id="rId8"/>
    <p:sldId id="283" r:id="rId9"/>
    <p:sldId id="285" r:id="rId10"/>
    <p:sldId id="286" r:id="rId11"/>
    <p:sldId id="294" r:id="rId12"/>
    <p:sldId id="295" r:id="rId13"/>
    <p:sldId id="288" r:id="rId14"/>
    <p:sldId id="289" r:id="rId15"/>
    <p:sldId id="290" r:id="rId16"/>
    <p:sldId id="291" r:id="rId17"/>
    <p:sldId id="293" r:id="rId18"/>
    <p:sldId id="292" r:id="rId19"/>
    <p:sldId id="296" r:id="rId20"/>
    <p:sldId id="298" r:id="rId21"/>
  </p:sldIdLst>
  <p:sldSz cx="12192000" cy="6858000"/>
  <p:notesSz cx="6770688" cy="990282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79" autoAdjust="0"/>
    <p:restoredTop sz="28485" autoAdjust="0"/>
  </p:normalViewPr>
  <p:slideViewPr>
    <p:cSldViewPr snapToGrid="0">
      <p:cViewPr varScale="1">
        <p:scale>
          <a:sx n="31" d="100"/>
          <a:sy n="31" d="100"/>
        </p:scale>
        <p:origin x="2892" y="54"/>
      </p:cViewPr>
      <p:guideLst/>
    </p:cSldViewPr>
  </p:slideViewPr>
  <p:outlineViewPr>
    <p:cViewPr>
      <p:scale>
        <a:sx n="33" d="100"/>
        <a:sy n="33" d="100"/>
      </p:scale>
      <p:origin x="0" y="-13168"/>
    </p:cViewPr>
  </p:outlineViewPr>
  <p:notesTextViewPr>
    <p:cViewPr>
      <p:scale>
        <a:sx n="200" d="100"/>
        <a:sy n="200" d="100"/>
      </p:scale>
      <p:origin x="0" y="0"/>
    </p:cViewPr>
  </p:notesTextViewPr>
  <p:sorterViewPr>
    <p:cViewPr>
      <p:scale>
        <a:sx n="100" d="100"/>
        <a:sy n="100" d="100"/>
      </p:scale>
      <p:origin x="0" y="-5376"/>
    </p:cViewPr>
  </p:sorterViewPr>
  <p:notesViewPr>
    <p:cSldViewPr snapToGrid="0">
      <p:cViewPr varScale="1">
        <p:scale>
          <a:sx n="78" d="100"/>
          <a:sy n="78" d="100"/>
        </p:scale>
        <p:origin x="406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2"/>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F240-4A9D-90C3-AD5A3816ABA9}"/>
              </c:ext>
            </c:extLst>
          </c:dPt>
          <c:dLbls>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ysClr val="windowText" lastClr="000000"/>
                      </a:solidFill>
                      <a:latin typeface="+mn-lt"/>
                      <a:ea typeface="+mn-ea"/>
                      <a:cs typeface="+mn-cs"/>
                    </a:defRPr>
                  </a:pPr>
                  <a:endParaRPr lang="ja-JP"/>
                </a:p>
              </c:txPr>
              <c:dLblPos val="ctr"/>
              <c:showLegendKey val="0"/>
              <c:showVal val="1"/>
              <c:showCatName val="0"/>
              <c:showSerName val="0"/>
              <c:showPercent val="0"/>
              <c:showBubbleSize val="0"/>
              <c:extLst>
                <c:ext xmlns:c16="http://schemas.microsoft.com/office/drawing/2014/chart" uri="{C3380CC4-5D6E-409C-BE32-E72D297353CC}">
                  <c16:uniqueId val="{00000001-F240-4A9D-90C3-AD5A3816ABA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集計!$N$10:$N$13</c:f>
              <c:strCache>
                <c:ptCount val="4"/>
                <c:pt idx="0">
                  <c:v>極短穂種をもっと知りたい</c:v>
                </c:pt>
                <c:pt idx="1">
                  <c:v>極短穂種なら熟期にこだわらない</c:v>
                </c:pt>
                <c:pt idx="2">
                  <c:v>これまでどおり乳熟期が欲しい</c:v>
                </c:pt>
                <c:pt idx="3">
                  <c:v>極短穂種を試してみたい</c:v>
                </c:pt>
              </c:strCache>
            </c:strRef>
          </c:cat>
          <c:val>
            <c:numRef>
              <c:f>集計!$O$10:$O$13</c:f>
              <c:numCache>
                <c:formatCode>General</c:formatCode>
                <c:ptCount val="4"/>
                <c:pt idx="0">
                  <c:v>7</c:v>
                </c:pt>
                <c:pt idx="1">
                  <c:v>5</c:v>
                </c:pt>
                <c:pt idx="2">
                  <c:v>4</c:v>
                </c:pt>
                <c:pt idx="3">
                  <c:v>2</c:v>
                </c:pt>
              </c:numCache>
            </c:numRef>
          </c:val>
          <c:extLst>
            <c:ext xmlns:c16="http://schemas.microsoft.com/office/drawing/2014/chart" uri="{C3380CC4-5D6E-409C-BE32-E72D297353CC}">
              <c16:uniqueId val="{00000002-F240-4A9D-90C3-AD5A3816ABA9}"/>
            </c:ext>
          </c:extLst>
        </c:ser>
        <c:dLbls>
          <c:showLegendKey val="0"/>
          <c:showVal val="0"/>
          <c:showCatName val="0"/>
          <c:showSerName val="0"/>
          <c:showPercent val="0"/>
          <c:showBubbleSize val="0"/>
        </c:dLbls>
        <c:gapWidth val="219"/>
        <c:overlap val="-27"/>
        <c:axId val="379949455"/>
        <c:axId val="379950895"/>
      </c:barChart>
      <c:catAx>
        <c:axId val="379949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379950895"/>
        <c:crosses val="autoZero"/>
        <c:auto val="1"/>
        <c:lblAlgn val="ctr"/>
        <c:lblOffset val="100"/>
        <c:noMultiLvlLbl val="0"/>
      </c:catAx>
      <c:valAx>
        <c:axId val="379950895"/>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r>
                  <a:rPr lang="ja-JP" altLang="en-US" sz="1050"/>
                  <a:t>回答数</a:t>
                </a:r>
              </a:p>
            </c:rich>
          </c:tx>
          <c:overlay val="0"/>
          <c:spPr>
            <a:noFill/>
            <a:ln>
              <a:noFill/>
            </a:ln>
            <a:effectLst/>
          </c:spPr>
          <c:txPr>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crossAx val="379949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dirty="0"/>
              <a:t>生産農家の経営収支</a:t>
            </a:r>
            <a:r>
              <a:rPr lang="en-US" dirty="0"/>
              <a:t>(10</a:t>
            </a:r>
            <a:r>
              <a:rPr lang="ja-JP" dirty="0"/>
              <a:t>アール</a:t>
            </a:r>
            <a:r>
              <a:rPr lang="en-US" dirty="0"/>
              <a:t>)</a:t>
            </a:r>
            <a:r>
              <a:rPr lang="ja-JP" dirty="0"/>
              <a:t>　単位</a:t>
            </a:r>
            <a:r>
              <a:rPr lang="en-US" dirty="0"/>
              <a:t>:</a:t>
            </a:r>
            <a:r>
              <a:rPr lang="ja-JP"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稲WCS!$S$40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稲WCS!$S$41:$S$42</c:f>
              <c:numCache>
                <c:formatCode>General</c:formatCode>
                <c:ptCount val="2"/>
                <c:pt idx="0" formatCode="#,##0_);[Red]\(#,##0\)">
                  <c:v>27900</c:v>
                </c:pt>
              </c:numCache>
            </c:numRef>
          </c:val>
          <c:extLst>
            <c:ext xmlns:c16="http://schemas.microsoft.com/office/drawing/2014/chart" uri="{C3380CC4-5D6E-409C-BE32-E72D297353CC}">
              <c16:uniqueId val="{00000000-5C26-4CBC-BF98-86AEF09893B3}"/>
            </c:ext>
          </c:extLst>
        </c:ser>
        <c:ser>
          <c:idx val="1"/>
          <c:order val="1"/>
          <c:tx>
            <c:strRef>
              <c:f>稲WCS!$T$40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稲WCS!$T$41:$T$42</c:f>
              <c:numCache>
                <c:formatCode>General</c:formatCode>
                <c:ptCount val="2"/>
                <c:pt idx="0" formatCode="#,##0_);[Red]\(#,##0\)">
                  <c:v>80000</c:v>
                </c:pt>
              </c:numCache>
            </c:numRef>
          </c:val>
          <c:extLst>
            <c:ext xmlns:c16="http://schemas.microsoft.com/office/drawing/2014/chart" uri="{C3380CC4-5D6E-409C-BE32-E72D297353CC}">
              <c16:uniqueId val="{00000001-5C26-4CBC-BF98-86AEF09893B3}"/>
            </c:ext>
          </c:extLst>
        </c:ser>
        <c:ser>
          <c:idx val="2"/>
          <c:order val="2"/>
          <c:tx>
            <c:strRef>
              <c:f>稲WCS!$U$40</c:f>
              <c:strCache>
                <c:ptCount val="1"/>
                <c:pt idx="0">
                  <c:v>材料費</c:v>
                </c:pt>
              </c:strCache>
            </c:strRef>
          </c:tx>
          <c:spPr>
            <a:solidFill>
              <a:schemeClr val="accent3">
                <a:alpha val="70000"/>
              </a:schemeClr>
            </a:solidFill>
            <a:ln>
              <a:noFill/>
            </a:ln>
            <a:effectLst/>
          </c:spPr>
          <c:invertIfNegative val="0"/>
          <c:dLbls>
            <c:dLbl>
              <c:idx val="1"/>
              <c:layout>
                <c:manualLayout>
                  <c:x val="-2.4707232020812139E-2"/>
                  <c:y val="2.777777777777676E-3"/>
                </c:manualLayout>
              </c:layout>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稲WCS!$U$41:$U$42</c:f>
              <c:numCache>
                <c:formatCode>#,##0_);[Red]\(#,##0\)</c:formatCode>
                <c:ptCount val="2"/>
                <c:pt idx="1">
                  <c:v>21919</c:v>
                </c:pt>
              </c:numCache>
            </c:numRef>
          </c:val>
          <c:extLst>
            <c:ext xmlns:c16="http://schemas.microsoft.com/office/drawing/2014/chart" uri="{C3380CC4-5D6E-409C-BE32-E72D297353CC}">
              <c16:uniqueId val="{00000003-5C26-4CBC-BF98-86AEF09893B3}"/>
            </c:ext>
          </c:extLst>
        </c:ser>
        <c:ser>
          <c:idx val="3"/>
          <c:order val="3"/>
          <c:tx>
            <c:strRef>
              <c:f>稲WCS!$V$40</c:f>
              <c:strCache>
                <c:ptCount val="1"/>
                <c:pt idx="0">
                  <c:v>コントラクターへ収穫委託費</c:v>
                </c:pt>
              </c:strCache>
            </c:strRef>
          </c:tx>
          <c:spPr>
            <a:solidFill>
              <a:schemeClr val="accent4">
                <a:alpha val="70000"/>
              </a:schemeClr>
            </a:solidFill>
            <a:ln>
              <a:noFill/>
            </a:ln>
            <a:effectLst/>
          </c:spPr>
          <c:invertIfNegative val="0"/>
          <c:dLbls>
            <c:dLbl>
              <c:idx val="1"/>
              <c:layout>
                <c:manualLayout>
                  <c:x val="-1.5204450474345932E-2"/>
                  <c:y val="-5.5555555555555558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稲WCS!$V$41:$V$42</c:f>
              <c:numCache>
                <c:formatCode>#,##0_);[Red]\(#,##0\)</c:formatCode>
                <c:ptCount val="2"/>
                <c:pt idx="1">
                  <c:v>16400</c:v>
                </c:pt>
              </c:numCache>
            </c:numRef>
          </c:val>
          <c:extLst>
            <c:ext xmlns:c16="http://schemas.microsoft.com/office/drawing/2014/chart" uri="{C3380CC4-5D6E-409C-BE32-E72D297353CC}">
              <c16:uniqueId val="{00000005-5C26-4CBC-BF98-86AEF09893B3}"/>
            </c:ext>
          </c:extLst>
        </c:ser>
        <c:ser>
          <c:idx val="4"/>
          <c:order val="4"/>
          <c:tx>
            <c:strRef>
              <c:f>稲WCS!$W$40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稲WCS!$W$41:$W$42</c:f>
              <c:numCache>
                <c:formatCode>#,##0_);[Red]\(#,##0\)</c:formatCode>
                <c:ptCount val="2"/>
                <c:pt idx="1">
                  <c:v>69581</c:v>
                </c:pt>
              </c:numCache>
            </c:numRef>
          </c:val>
          <c:extLst>
            <c:ext xmlns:c16="http://schemas.microsoft.com/office/drawing/2014/chart" uri="{C3380CC4-5D6E-409C-BE32-E72D297353CC}">
              <c16:uniqueId val="{00000006-5C26-4CBC-BF98-86AEF09893B3}"/>
            </c:ext>
          </c:extLst>
        </c:ser>
        <c:ser>
          <c:idx val="5"/>
          <c:order val="5"/>
          <c:tx>
            <c:strRef>
              <c:f>稲WCS!$X$40</c:f>
              <c:strCache>
                <c:ptCount val="1"/>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稲WCS!$X$41:$X$42</c:f>
              <c:numCache>
                <c:formatCode>General</c:formatCode>
                <c:ptCount val="2"/>
              </c:numCache>
            </c:numRef>
          </c:val>
          <c:extLst>
            <c:ext xmlns:c16="http://schemas.microsoft.com/office/drawing/2014/chart" uri="{C3380CC4-5D6E-409C-BE32-E72D297353CC}">
              <c16:uniqueId val="{00000007-5C26-4CBC-BF98-86AEF09893B3}"/>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altLang="en-US" dirty="0"/>
              <a:t>コントラクターの経営収支</a:t>
            </a:r>
            <a:r>
              <a:rPr lang="en-US" altLang="ja-JP" dirty="0"/>
              <a:t>(10</a:t>
            </a:r>
            <a:r>
              <a:rPr lang="ja-JP" altLang="en-US" dirty="0"/>
              <a:t>アール</a:t>
            </a:r>
            <a:r>
              <a:rPr lang="en-US" altLang="ja-JP" dirty="0"/>
              <a:t>)</a:t>
            </a:r>
            <a:r>
              <a:rPr lang="ja-JP" altLang="en-US" dirty="0"/>
              <a:t>　単位</a:t>
            </a:r>
            <a:r>
              <a:rPr lang="en-US" altLang="ja-JP" dirty="0"/>
              <a:t>:</a:t>
            </a:r>
            <a:r>
              <a:rPr lang="ja-JP" altLang="en-US"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稲WCS!$AA$40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稲WCS!$AA$41:$AA$42</c:f>
              <c:numCache>
                <c:formatCode>General</c:formatCode>
                <c:ptCount val="2"/>
                <c:pt idx="0" formatCode="#,##0_);[Red]\(#,##0\)">
                  <c:v>27900</c:v>
                </c:pt>
              </c:numCache>
            </c:numRef>
          </c:val>
          <c:extLst>
            <c:ext xmlns:c16="http://schemas.microsoft.com/office/drawing/2014/chart" uri="{C3380CC4-5D6E-409C-BE32-E72D297353CC}">
              <c16:uniqueId val="{00000000-A3AB-4F44-BC55-A1B8F9C2A639}"/>
            </c:ext>
          </c:extLst>
        </c:ser>
        <c:ser>
          <c:idx val="1"/>
          <c:order val="1"/>
          <c:tx>
            <c:strRef>
              <c:f>稲WCS!$AB$40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稲WCS!$AB$41:$AB$42</c:f>
              <c:numCache>
                <c:formatCode>General</c:formatCode>
                <c:ptCount val="2"/>
                <c:pt idx="0" formatCode="#,##0_);[Red]\(#,##0\)">
                  <c:v>80000</c:v>
                </c:pt>
              </c:numCache>
            </c:numRef>
          </c:val>
          <c:extLst>
            <c:ext xmlns:c16="http://schemas.microsoft.com/office/drawing/2014/chart" uri="{C3380CC4-5D6E-409C-BE32-E72D297353CC}">
              <c16:uniqueId val="{00000001-A3AB-4F44-BC55-A1B8F9C2A639}"/>
            </c:ext>
          </c:extLst>
        </c:ser>
        <c:ser>
          <c:idx val="2"/>
          <c:order val="2"/>
          <c:tx>
            <c:strRef>
              <c:f>稲WCS!$AC$40</c:f>
              <c:strCache>
                <c:ptCount val="1"/>
                <c:pt idx="0">
                  <c:v>材料費</c:v>
                </c:pt>
              </c:strCache>
            </c:strRef>
          </c:tx>
          <c:spPr>
            <a:solidFill>
              <a:schemeClr val="accent3">
                <a:alpha val="70000"/>
              </a:schemeClr>
            </a:solidFill>
            <a:ln>
              <a:noFill/>
            </a:ln>
            <a:effectLst/>
          </c:spPr>
          <c:invertIfNegative val="0"/>
          <c:dLbls>
            <c:dLbl>
              <c:idx val="1"/>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稲WCS!$AC$41:$AC$42</c:f>
              <c:numCache>
                <c:formatCode>#,##0_);[Red]\(#,##0\)</c:formatCode>
                <c:ptCount val="2"/>
                <c:pt idx="1">
                  <c:v>21919</c:v>
                </c:pt>
              </c:numCache>
            </c:numRef>
          </c:val>
          <c:extLst>
            <c:ext xmlns:c16="http://schemas.microsoft.com/office/drawing/2014/chart" uri="{C3380CC4-5D6E-409C-BE32-E72D297353CC}">
              <c16:uniqueId val="{00000003-A3AB-4F44-BC55-A1B8F9C2A639}"/>
            </c:ext>
          </c:extLst>
        </c:ser>
        <c:ser>
          <c:idx val="3"/>
          <c:order val="3"/>
          <c:tx>
            <c:strRef>
              <c:f>稲WCS!$AD$40</c:f>
              <c:strCache>
                <c:ptCount val="1"/>
                <c:pt idx="0">
                  <c:v>収穫委託費</c:v>
                </c:pt>
              </c:strCache>
            </c:strRef>
          </c:tx>
          <c:spPr>
            <a:solidFill>
              <a:schemeClr val="accent4">
                <a:alpha val="70000"/>
              </a:schemeClr>
            </a:solidFill>
            <a:ln>
              <a:noFill/>
            </a:ln>
            <a:effectLst/>
          </c:spPr>
          <c:invertIfNegative val="0"/>
          <c:dLbls>
            <c:dLbl>
              <c:idx val="1"/>
              <c:layout>
                <c:manualLayout>
                  <c:x val="-0.10643115332042152"/>
                  <c:y val="-3.2048556430446296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A3AB-4F44-BC55-A1B8F9C2A639}"/>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稲WCS!$AD$41:$AD$42</c:f>
              <c:numCache>
                <c:formatCode>#,##0_);[Red]\(#,##0\)</c:formatCode>
                <c:ptCount val="2"/>
                <c:pt idx="1">
                  <c:v>0</c:v>
                </c:pt>
              </c:numCache>
            </c:numRef>
          </c:val>
          <c:extLst>
            <c:ext xmlns:c16="http://schemas.microsoft.com/office/drawing/2014/chart" uri="{C3380CC4-5D6E-409C-BE32-E72D297353CC}">
              <c16:uniqueId val="{00000005-A3AB-4F44-BC55-A1B8F9C2A639}"/>
            </c:ext>
          </c:extLst>
        </c:ser>
        <c:ser>
          <c:idx val="4"/>
          <c:order val="4"/>
          <c:tx>
            <c:strRef>
              <c:f>稲WCS!$AE$40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稲WCS!$AE$41:$AE$42</c:f>
              <c:numCache>
                <c:formatCode>#,##0_);[Red]\(#,##0\)</c:formatCode>
                <c:ptCount val="2"/>
                <c:pt idx="1">
                  <c:v>85981</c:v>
                </c:pt>
              </c:numCache>
            </c:numRef>
          </c:val>
          <c:extLst>
            <c:ext xmlns:c16="http://schemas.microsoft.com/office/drawing/2014/chart" uri="{C3380CC4-5D6E-409C-BE32-E72D297353CC}">
              <c16:uniqueId val="{00000006-A3AB-4F44-BC55-A1B8F9C2A639}"/>
            </c:ext>
          </c:extLst>
        </c:ser>
        <c:ser>
          <c:idx val="5"/>
          <c:order val="5"/>
          <c:tx>
            <c:strRef>
              <c:f>稲WCS!$AF$40</c:f>
              <c:strCache>
                <c:ptCount val="1"/>
                <c:pt idx="0">
                  <c:v>専用機械の減価償却費</c:v>
                </c:pt>
              </c:strCache>
            </c:strRef>
          </c:tx>
          <c:spPr>
            <a:solidFill>
              <a:srgbClr val="70AD47">
                <a:lumMod val="60000"/>
                <a:lumOff val="40000"/>
              </a:srgbClr>
            </a:solidFill>
            <a:ln>
              <a:noFill/>
            </a:ln>
            <a:effectLst/>
          </c:spPr>
          <c:invertIfNegative val="0"/>
          <c:dPt>
            <c:idx val="1"/>
            <c:invertIfNegative val="0"/>
            <c:bubble3D val="0"/>
            <c:spPr>
              <a:solidFill>
                <a:srgbClr val="70AD47">
                  <a:lumMod val="60000"/>
                  <a:lumOff val="40000"/>
                </a:srgbClr>
              </a:solidFill>
              <a:ln w="31750">
                <a:solidFill>
                  <a:srgbClr val="70AD47">
                    <a:lumMod val="50000"/>
                  </a:srgbClr>
                </a:solidFill>
                <a:prstDash val="dash"/>
              </a:ln>
              <a:effectLst/>
            </c:spPr>
            <c:extLst>
              <c:ext xmlns:c16="http://schemas.microsoft.com/office/drawing/2014/chart" uri="{C3380CC4-5D6E-409C-BE32-E72D297353CC}">
                <c16:uniqueId val="{00000008-A3AB-4F44-BC55-A1B8F9C2A639}"/>
              </c:ext>
            </c:extLst>
          </c:dPt>
          <c:dLbls>
            <c:dLbl>
              <c:idx val="1"/>
              <c:dLblPos val="inBase"/>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稲WCS!$AF$41:$AF$42</c:f>
              <c:numCache>
                <c:formatCode>#,##0_);[Red]\(#,##0\)</c:formatCode>
                <c:ptCount val="2"/>
                <c:pt idx="1">
                  <c:v>2410800</c:v>
                </c:pt>
              </c:numCache>
            </c:numRef>
          </c:val>
          <c:extLst>
            <c:ext xmlns:c16="http://schemas.microsoft.com/office/drawing/2014/chart" uri="{C3380CC4-5D6E-409C-BE32-E72D297353CC}">
              <c16:uniqueId val="{00000009-A3AB-4F44-BC55-A1B8F9C2A639}"/>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稲WCS!$Y$69</c:f>
          <c:strCache>
            <c:ptCount val="1"/>
            <c:pt idx="0">
              <c:v>コントラクターの経営収支(600アール)　単位:円</c:v>
            </c:pt>
          </c:strCache>
        </c:strRef>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稲WCS!$Z$66</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稲WCS!$Z$67:$Z$68</c:f>
              <c:numCache>
                <c:formatCode>General</c:formatCode>
                <c:ptCount val="2"/>
                <c:pt idx="0" formatCode="#,##0_);[Red]\(#,##0\)">
                  <c:v>1674000</c:v>
                </c:pt>
              </c:numCache>
            </c:numRef>
          </c:val>
          <c:extLst>
            <c:ext xmlns:c16="http://schemas.microsoft.com/office/drawing/2014/chart" uri="{C3380CC4-5D6E-409C-BE32-E72D297353CC}">
              <c16:uniqueId val="{00000000-354D-4277-BF67-8F88E4B1A106}"/>
            </c:ext>
          </c:extLst>
        </c:ser>
        <c:ser>
          <c:idx val="1"/>
          <c:order val="1"/>
          <c:tx>
            <c:strRef>
              <c:f>稲WCS!$AA$66</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稲WCS!$AA$67:$AA$68</c:f>
              <c:numCache>
                <c:formatCode>General</c:formatCode>
                <c:ptCount val="2"/>
                <c:pt idx="0" formatCode="#,##0_);[Red]\(#,##0\)">
                  <c:v>4800000</c:v>
                </c:pt>
              </c:numCache>
            </c:numRef>
          </c:val>
          <c:extLst>
            <c:ext xmlns:c16="http://schemas.microsoft.com/office/drawing/2014/chart" uri="{C3380CC4-5D6E-409C-BE32-E72D297353CC}">
              <c16:uniqueId val="{00000001-354D-4277-BF67-8F88E4B1A106}"/>
            </c:ext>
          </c:extLst>
        </c:ser>
        <c:ser>
          <c:idx val="2"/>
          <c:order val="2"/>
          <c:tx>
            <c:strRef>
              <c:f>稲WCS!$AB$66</c:f>
              <c:strCache>
                <c:ptCount val="1"/>
                <c:pt idx="0">
                  <c:v>材料費</c:v>
                </c:pt>
              </c:strCache>
            </c:strRef>
          </c:tx>
          <c:spPr>
            <a:solidFill>
              <a:schemeClr val="accent3">
                <a:alpha val="70000"/>
              </a:schemeClr>
            </a:solidFill>
            <a:ln>
              <a:noFill/>
            </a:ln>
            <a:effectLst/>
          </c:spPr>
          <c:invertIfNegative val="0"/>
          <c:dLbls>
            <c:dLbl>
              <c:idx val="1"/>
              <c:layout>
                <c:manualLayout>
                  <c:x val="7.6022252371729659E-3"/>
                  <c:y val="-2.7777777777777779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稲WCS!$AB$67:$AB$68</c:f>
              <c:numCache>
                <c:formatCode>#,##0_);[Red]\(#,##0\)</c:formatCode>
                <c:ptCount val="2"/>
                <c:pt idx="1">
                  <c:v>1315140</c:v>
                </c:pt>
              </c:numCache>
            </c:numRef>
          </c:val>
          <c:extLst>
            <c:ext xmlns:c16="http://schemas.microsoft.com/office/drawing/2014/chart" uri="{C3380CC4-5D6E-409C-BE32-E72D297353CC}">
              <c16:uniqueId val="{00000003-354D-4277-BF67-8F88E4B1A106}"/>
            </c:ext>
          </c:extLst>
        </c:ser>
        <c:ser>
          <c:idx val="3"/>
          <c:order val="3"/>
          <c:tx>
            <c:strRef>
              <c:f>稲WCS!$AC$66</c:f>
              <c:strCache>
                <c:ptCount val="1"/>
              </c:strCache>
            </c:strRef>
          </c:tx>
          <c:spPr>
            <a:solidFill>
              <a:schemeClr val="accent4">
                <a:alpha val="70000"/>
              </a:schemeClr>
            </a:solidFill>
            <a:ln>
              <a:noFill/>
            </a:ln>
            <a:effectLst/>
          </c:spPr>
          <c:invertIfNegative val="0"/>
          <c:dLbls>
            <c:dLbl>
              <c:idx val="1"/>
              <c:layout>
                <c:manualLayout>
                  <c:x val="-0.17295062414568496"/>
                  <c:y val="0.1888888888888888"/>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354D-4277-BF67-8F88E4B1A106}"/>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稲WCS!$AC$67:$AC$68</c:f>
              <c:numCache>
                <c:formatCode>General</c:formatCode>
                <c:ptCount val="2"/>
              </c:numCache>
            </c:numRef>
          </c:val>
          <c:extLst>
            <c:ext xmlns:c16="http://schemas.microsoft.com/office/drawing/2014/chart" uri="{C3380CC4-5D6E-409C-BE32-E72D297353CC}">
              <c16:uniqueId val="{00000005-354D-4277-BF67-8F88E4B1A106}"/>
            </c:ext>
          </c:extLst>
        </c:ser>
        <c:ser>
          <c:idx val="4"/>
          <c:order val="4"/>
          <c:tx>
            <c:strRef>
              <c:f>稲WCS!$AD$66</c:f>
              <c:strCache>
                <c:ptCount val="1"/>
                <c:pt idx="0">
                  <c:v>専用減価償却費を控除した限界利益残</c:v>
                </c:pt>
              </c:strCache>
            </c:strRef>
          </c:tx>
          <c:spPr>
            <a:solidFill>
              <a:schemeClr val="accent5">
                <a:alpha val="70000"/>
              </a:schemeClr>
            </a:solidFill>
            <a:ln>
              <a:noFill/>
            </a:ln>
            <a:effectLst/>
          </c:spPr>
          <c:invertIfNegative val="0"/>
          <c:dLbls>
            <c:dLbl>
              <c:idx val="1"/>
              <c:layout>
                <c:manualLayout>
                  <c:x val="2.042544327108773E-2"/>
                  <c:y val="-1.1111111111111112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354D-4277-BF67-8F88E4B1A106}"/>
                </c:ext>
              </c:extLst>
            </c:dLbl>
            <c:spPr>
              <a:solidFill>
                <a:sysClr val="window" lastClr="FFFFFF"/>
              </a:solid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稲WCS!$AD$67:$AD$68</c:f>
              <c:numCache>
                <c:formatCode>#,##0_);[Red]\(#,##0\)</c:formatCode>
                <c:ptCount val="2"/>
                <c:pt idx="1">
                  <c:v>2748060</c:v>
                </c:pt>
              </c:numCache>
            </c:numRef>
          </c:val>
          <c:extLst>
            <c:ext xmlns:c16="http://schemas.microsoft.com/office/drawing/2014/chart" uri="{C3380CC4-5D6E-409C-BE32-E72D297353CC}">
              <c16:uniqueId val="{00000007-354D-4277-BF67-8F88E4B1A106}"/>
            </c:ext>
          </c:extLst>
        </c:ser>
        <c:ser>
          <c:idx val="5"/>
          <c:order val="5"/>
          <c:tx>
            <c:strRef>
              <c:f>稲WCS!$AE$66</c:f>
              <c:strCache>
                <c:ptCount val="1"/>
                <c:pt idx="0">
                  <c:v>専用機械減価償却費</c:v>
                </c:pt>
              </c:strCache>
            </c:strRef>
          </c:tx>
          <c:spPr>
            <a:solidFill>
              <a:schemeClr val="accent6">
                <a:alpha val="70000"/>
              </a:schemeClr>
            </a:solidFill>
            <a:ln>
              <a:noFill/>
            </a:ln>
            <a:effectLst/>
          </c:spPr>
          <c:invertIfNegative val="0"/>
          <c:dLbls>
            <c:dLbl>
              <c:idx val="1"/>
              <c:layout>
                <c:manualLayout>
                  <c:x val="-1.9005555555555555E-3"/>
                  <c:y val="-7.2067901234567902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稲WCS!$AE$67:$AE$68</c:f>
              <c:numCache>
                <c:formatCode>#,##0_);[Red]\(#,##0\)</c:formatCode>
                <c:ptCount val="2"/>
                <c:pt idx="1">
                  <c:v>2410800</c:v>
                </c:pt>
              </c:numCache>
            </c:numRef>
          </c:val>
          <c:extLst>
            <c:ext xmlns:c16="http://schemas.microsoft.com/office/drawing/2014/chart" uri="{C3380CC4-5D6E-409C-BE32-E72D297353CC}">
              <c16:uniqueId val="{00000009-354D-4277-BF67-8F88E4B1A106}"/>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solidFill>
      <a:sysClr val="window" lastClr="FFFFFF"/>
    </a:solidFill>
    <a:ln>
      <a:noFill/>
    </a:ln>
    <a:effectLst/>
  </c:spPr>
  <c:txPr>
    <a:bodyPr/>
    <a:lstStyle/>
    <a:p>
      <a:pPr>
        <a:defRPr sz="1200"/>
      </a:pPr>
      <a:endParaRPr lang="ja-JP"/>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集計!$K$1</c:f>
          <c:strCache>
            <c:ptCount val="1"/>
            <c:pt idx="0">
              <c:v>品質の問題点</c:v>
            </c:pt>
          </c:strCache>
        </c:strRef>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集計!$I$24</c:f>
              <c:strCache>
                <c:ptCount val="1"/>
                <c:pt idx="0">
                  <c:v>良くない</c:v>
                </c:pt>
              </c:strCache>
            </c:strRef>
          </c:tx>
          <c:spPr>
            <a:solidFill>
              <a:schemeClr val="accent1"/>
            </a:solidFill>
            <a:ln>
              <a:noFill/>
            </a:ln>
            <a:effectLst/>
          </c:spPr>
          <c:invertIfNegative val="0"/>
          <c:cat>
            <c:strRef>
              <c:f>集計!$H$25:$H$31</c:f>
              <c:strCache>
                <c:ptCount val="7"/>
                <c:pt idx="0">
                  <c:v>切断長が長い</c:v>
                </c:pt>
                <c:pt idx="1">
                  <c:v>水分過多</c:v>
                </c:pt>
                <c:pt idx="2">
                  <c:v>モミが多い</c:v>
                </c:pt>
                <c:pt idx="3">
                  <c:v>泥や雑草が多い</c:v>
                </c:pt>
                <c:pt idx="4">
                  <c:v>不良発酵</c:v>
                </c:pt>
                <c:pt idx="5">
                  <c:v>カビや腐敗</c:v>
                </c:pt>
                <c:pt idx="6">
                  <c:v>ラップに穴や亀裂</c:v>
                </c:pt>
              </c:strCache>
            </c:strRef>
          </c:cat>
          <c:val>
            <c:numRef>
              <c:f>集計!$I$25:$I$31</c:f>
              <c:numCache>
                <c:formatCode>General</c:formatCode>
                <c:ptCount val="7"/>
                <c:pt idx="0">
                  <c:v>2</c:v>
                </c:pt>
                <c:pt idx="1">
                  <c:v>1</c:v>
                </c:pt>
                <c:pt idx="2">
                  <c:v>1</c:v>
                </c:pt>
                <c:pt idx="3">
                  <c:v>1</c:v>
                </c:pt>
                <c:pt idx="4">
                  <c:v>1</c:v>
                </c:pt>
                <c:pt idx="5">
                  <c:v>1</c:v>
                </c:pt>
                <c:pt idx="6">
                  <c:v>0</c:v>
                </c:pt>
              </c:numCache>
            </c:numRef>
          </c:val>
          <c:extLst>
            <c:ext xmlns:c16="http://schemas.microsoft.com/office/drawing/2014/chart" uri="{C3380CC4-5D6E-409C-BE32-E72D297353CC}">
              <c16:uniqueId val="{00000000-4727-4715-929E-3E3E3ABC899F}"/>
            </c:ext>
          </c:extLst>
        </c:ser>
        <c:ser>
          <c:idx val="1"/>
          <c:order val="1"/>
          <c:tx>
            <c:strRef>
              <c:f>集計!$J$24</c:f>
              <c:strCache>
                <c:ptCount val="1"/>
                <c:pt idx="0">
                  <c:v>今の品質でよい</c:v>
                </c:pt>
              </c:strCache>
            </c:strRef>
          </c:tx>
          <c:spPr>
            <a:pattFill prst="ltHorz">
              <a:fgClr>
                <a:schemeClr val="accent2"/>
              </a:fgClr>
              <a:bgClr>
                <a:schemeClr val="bg1"/>
              </a:bgClr>
            </a:pattFill>
            <a:ln>
              <a:noFill/>
            </a:ln>
            <a:effectLst/>
          </c:spPr>
          <c:invertIfNegative val="0"/>
          <c:cat>
            <c:strRef>
              <c:f>集計!$H$25:$H$31</c:f>
              <c:strCache>
                <c:ptCount val="7"/>
                <c:pt idx="0">
                  <c:v>切断長が長い</c:v>
                </c:pt>
                <c:pt idx="1">
                  <c:v>水分過多</c:v>
                </c:pt>
                <c:pt idx="2">
                  <c:v>モミが多い</c:v>
                </c:pt>
                <c:pt idx="3">
                  <c:v>泥や雑草が多い</c:v>
                </c:pt>
                <c:pt idx="4">
                  <c:v>不良発酵</c:v>
                </c:pt>
                <c:pt idx="5">
                  <c:v>カビや腐敗</c:v>
                </c:pt>
                <c:pt idx="6">
                  <c:v>ラップに穴や亀裂</c:v>
                </c:pt>
              </c:strCache>
            </c:strRef>
          </c:cat>
          <c:val>
            <c:numRef>
              <c:f>集計!$J$25:$J$31</c:f>
              <c:numCache>
                <c:formatCode>General</c:formatCode>
                <c:ptCount val="7"/>
                <c:pt idx="0">
                  <c:v>0</c:v>
                </c:pt>
                <c:pt idx="1">
                  <c:v>1</c:v>
                </c:pt>
                <c:pt idx="2">
                  <c:v>0</c:v>
                </c:pt>
                <c:pt idx="3">
                  <c:v>0</c:v>
                </c:pt>
                <c:pt idx="4">
                  <c:v>0</c:v>
                </c:pt>
                <c:pt idx="5">
                  <c:v>1</c:v>
                </c:pt>
                <c:pt idx="6">
                  <c:v>1</c:v>
                </c:pt>
              </c:numCache>
            </c:numRef>
          </c:val>
          <c:extLst>
            <c:ext xmlns:c16="http://schemas.microsoft.com/office/drawing/2014/chart" uri="{C3380CC4-5D6E-409C-BE32-E72D297353CC}">
              <c16:uniqueId val="{00000001-4727-4715-929E-3E3E3ABC899F}"/>
            </c:ext>
          </c:extLst>
        </c:ser>
        <c:dLbls>
          <c:showLegendKey val="0"/>
          <c:showVal val="0"/>
          <c:showCatName val="0"/>
          <c:showSerName val="0"/>
          <c:showPercent val="0"/>
          <c:showBubbleSize val="0"/>
        </c:dLbls>
        <c:gapWidth val="150"/>
        <c:overlap val="100"/>
        <c:axId val="379956175"/>
        <c:axId val="379947055"/>
      </c:barChart>
      <c:catAx>
        <c:axId val="379956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crossAx val="379947055"/>
        <c:crosses val="autoZero"/>
        <c:auto val="1"/>
        <c:lblAlgn val="ctr"/>
        <c:lblOffset val="100"/>
        <c:noMultiLvlLbl val="0"/>
      </c:catAx>
      <c:valAx>
        <c:axId val="379947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crossAx val="379956175"/>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集計!$H$1</c:f>
          <c:strCache>
            <c:ptCount val="1"/>
            <c:pt idx="0">
              <c:v>品質の評価</c:v>
            </c:pt>
          </c:strCache>
        </c:strRef>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集計!$H$1</c:f>
              <c:strCache>
                <c:ptCount val="1"/>
                <c:pt idx="0">
                  <c:v>品質の評価</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A14-414E-9EAA-9F18D17F4B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A14-414E-9EAA-9F18D17F4B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A14-414E-9EAA-9F18D17F4B7B}"/>
              </c:ext>
            </c:extLst>
          </c:dPt>
          <c:dLbls>
            <c:dLbl>
              <c:idx val="0"/>
              <c:layout>
                <c:manualLayout>
                  <c:x val="-0.11178174603174604"/>
                  <c:y val="-0.17880873015873017"/>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A14-414E-9EAA-9F18D17F4B7B}"/>
                </c:ext>
              </c:extLst>
            </c:dLbl>
            <c:dLbl>
              <c:idx val="1"/>
              <c:layout>
                <c:manualLayout>
                  <c:x val="-7.0459651304602938E-2"/>
                  <c:y val="9.26202974628171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14-414E-9EAA-9F18D17F4B7B}"/>
                </c:ext>
              </c:extLst>
            </c:dLbl>
            <c:dLbl>
              <c:idx val="2"/>
              <c:layout>
                <c:manualLayout>
                  <c:x val="7.6245897823677522E-2"/>
                  <c:y val="0.10641571290577526"/>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A14-414E-9EAA-9F18D17F4B7B}"/>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集計!$H$2:$H$4</c:f>
              <c:strCache>
                <c:ptCount val="3"/>
                <c:pt idx="0">
                  <c:v>今の品質で良い</c:v>
                </c:pt>
                <c:pt idx="1">
                  <c:v>良くないのがけっこうある</c:v>
                </c:pt>
                <c:pt idx="2">
                  <c:v>全体に良くない</c:v>
                </c:pt>
              </c:strCache>
            </c:strRef>
          </c:cat>
          <c:val>
            <c:numRef>
              <c:f>集計!$I$2:$I$4</c:f>
              <c:numCache>
                <c:formatCode>General</c:formatCode>
                <c:ptCount val="3"/>
                <c:pt idx="0">
                  <c:v>11</c:v>
                </c:pt>
                <c:pt idx="1">
                  <c:v>1</c:v>
                </c:pt>
                <c:pt idx="2">
                  <c:v>1</c:v>
                </c:pt>
              </c:numCache>
            </c:numRef>
          </c:val>
          <c:extLst>
            <c:ext xmlns:c16="http://schemas.microsoft.com/office/drawing/2014/chart" uri="{C3380CC4-5D6E-409C-BE32-E72D297353CC}">
              <c16:uniqueId val="{00000006-4A14-414E-9EAA-9F18D17F4B7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chart>
  <c:spPr>
    <a:noFill/>
    <a:ln>
      <a:noFill/>
    </a:ln>
    <a:effectLst/>
  </c:spPr>
  <c:txPr>
    <a:bodyPr/>
    <a:lstStyle/>
    <a:p>
      <a:pPr>
        <a:defRPr sz="1400"/>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33D4B-1471-48FE-A722-9C3186F251F8}" type="doc">
      <dgm:prSet loTypeId="urn:microsoft.com/office/officeart/2005/8/layout/process1" loCatId="process" qsTypeId="urn:microsoft.com/office/officeart/2005/8/quickstyle/simple1" qsCatId="simple" csTypeId="urn:microsoft.com/office/officeart/2005/8/colors/accent1_2" csCatId="accent1" phldr="1"/>
      <dgm:spPr/>
    </dgm:pt>
    <dgm:pt modelId="{9D1A1B80-40DF-44BF-96CF-63906F584FFE}">
      <dgm:prSet phldrT="[テキスト]" custT="1"/>
      <dgm:spPr/>
      <dgm:t>
        <a:bodyPr/>
        <a:lstStyle/>
        <a:p>
          <a:r>
            <a:rPr kumimoji="1" lang="ja-JP" altLang="en-US" sz="2400" dirty="0"/>
            <a:t>生産者</a:t>
          </a:r>
          <a:endParaRPr kumimoji="1" lang="en-US" altLang="ja-JP" sz="2400" dirty="0"/>
        </a:p>
        <a:p>
          <a:r>
            <a:rPr kumimoji="1" lang="ja-JP" altLang="en-US" sz="2400" dirty="0"/>
            <a:t>１３戸</a:t>
          </a:r>
        </a:p>
      </dgm:t>
    </dgm:pt>
    <dgm:pt modelId="{75F9B9E4-58FF-42C2-B802-E5D63C60BF49}" type="parTrans" cxnId="{93DE0A90-BDA3-4E11-83A9-1FAF8CD17CFE}">
      <dgm:prSet/>
      <dgm:spPr/>
      <dgm:t>
        <a:bodyPr/>
        <a:lstStyle/>
        <a:p>
          <a:endParaRPr kumimoji="1" lang="ja-JP" altLang="en-US" sz="2000"/>
        </a:p>
      </dgm:t>
    </dgm:pt>
    <dgm:pt modelId="{8BFA8126-F7A2-4C26-A8D0-E88558A48826}" type="sibTrans" cxnId="{93DE0A90-BDA3-4E11-83A9-1FAF8CD17CFE}">
      <dgm:prSet custT="1"/>
      <dgm:spPr/>
      <dgm:t>
        <a:bodyPr/>
        <a:lstStyle/>
        <a:p>
          <a:endParaRPr kumimoji="1" lang="ja-JP" altLang="en-US" sz="1400"/>
        </a:p>
      </dgm:t>
    </dgm:pt>
    <dgm:pt modelId="{A5970736-A289-436E-B7D7-CC4BE1DD51C0}">
      <dgm:prSet phldrT="[テキスト]" custT="1"/>
      <dgm:spPr/>
      <dgm:t>
        <a:bodyPr/>
        <a:lstStyle/>
        <a:p>
          <a:r>
            <a:rPr kumimoji="1" lang="ja-JP" altLang="en-US" sz="2400" dirty="0"/>
            <a:t>収穫受託</a:t>
          </a:r>
          <a:endParaRPr kumimoji="1" lang="en-US" altLang="ja-JP" sz="2400" dirty="0"/>
        </a:p>
        <a:p>
          <a:r>
            <a:rPr kumimoji="1" lang="ja-JP" altLang="en-US" sz="2400" dirty="0"/>
            <a:t>３戸</a:t>
          </a:r>
        </a:p>
      </dgm:t>
    </dgm:pt>
    <dgm:pt modelId="{68218F91-889E-4561-8771-723A4F448024}" type="parTrans" cxnId="{5AFB2B4C-57BF-4315-8FB6-823B7DE0E9F3}">
      <dgm:prSet/>
      <dgm:spPr/>
      <dgm:t>
        <a:bodyPr/>
        <a:lstStyle/>
        <a:p>
          <a:endParaRPr kumimoji="1" lang="ja-JP" altLang="en-US" sz="2000"/>
        </a:p>
      </dgm:t>
    </dgm:pt>
    <dgm:pt modelId="{1F27C490-9AFA-48D8-ABDB-2E06A7E6104B}" type="sibTrans" cxnId="{5AFB2B4C-57BF-4315-8FB6-823B7DE0E9F3}">
      <dgm:prSet custT="1"/>
      <dgm:spPr/>
      <dgm:t>
        <a:bodyPr/>
        <a:lstStyle/>
        <a:p>
          <a:endParaRPr kumimoji="1" lang="ja-JP" altLang="en-US" sz="1400"/>
        </a:p>
      </dgm:t>
    </dgm:pt>
    <dgm:pt modelId="{1F4ECAF1-A2F3-4CA2-93A9-8BC237F0A6BC}">
      <dgm:prSet phldrT="[テキスト]" custT="1"/>
      <dgm:spPr/>
      <dgm:t>
        <a:bodyPr/>
        <a:lstStyle/>
        <a:p>
          <a:r>
            <a:rPr kumimoji="1" lang="ja-JP" altLang="en-US" sz="2400" dirty="0"/>
            <a:t>ＪＡ 斐川</a:t>
          </a:r>
          <a:endParaRPr kumimoji="1" lang="en-US" altLang="ja-JP" sz="2400" dirty="0"/>
        </a:p>
        <a:p>
          <a:r>
            <a:rPr kumimoji="1" lang="ja-JP" altLang="en-US" sz="2400" dirty="0"/>
            <a:t>買い上げ</a:t>
          </a:r>
        </a:p>
      </dgm:t>
    </dgm:pt>
    <dgm:pt modelId="{30F93027-E19D-47FB-82E9-0EFBE4642783}" type="parTrans" cxnId="{06883F24-05FB-4102-9B6F-B9EC2013922D}">
      <dgm:prSet/>
      <dgm:spPr/>
      <dgm:t>
        <a:bodyPr/>
        <a:lstStyle/>
        <a:p>
          <a:endParaRPr kumimoji="1" lang="ja-JP" altLang="en-US" sz="2000"/>
        </a:p>
      </dgm:t>
    </dgm:pt>
    <dgm:pt modelId="{53EE6AF7-0876-4089-9963-431B060FFBA2}" type="sibTrans" cxnId="{06883F24-05FB-4102-9B6F-B9EC2013922D}">
      <dgm:prSet custT="1"/>
      <dgm:spPr/>
      <dgm:t>
        <a:bodyPr/>
        <a:lstStyle/>
        <a:p>
          <a:endParaRPr kumimoji="1" lang="ja-JP" altLang="en-US" sz="1400"/>
        </a:p>
      </dgm:t>
    </dgm:pt>
    <dgm:pt modelId="{4228413B-4DFA-4A17-AF6E-55322FE7A281}">
      <dgm:prSet phldrT="[テキスト]" custT="1"/>
      <dgm:spPr/>
      <dgm:t>
        <a:bodyPr/>
        <a:lstStyle/>
        <a:p>
          <a:r>
            <a:rPr kumimoji="1" lang="ja-JP" altLang="en-US" sz="2400" dirty="0"/>
            <a:t>畜産農家</a:t>
          </a:r>
          <a:endParaRPr kumimoji="1" lang="en-US" altLang="ja-JP" sz="2400" dirty="0"/>
        </a:p>
        <a:p>
          <a:r>
            <a:rPr kumimoji="1" lang="ja-JP" altLang="en-US" sz="2400" dirty="0"/>
            <a:t>１５戸</a:t>
          </a:r>
        </a:p>
      </dgm:t>
    </dgm:pt>
    <dgm:pt modelId="{9FFAAA70-88A0-4638-ACEA-AC9601FD3254}" type="sibTrans" cxnId="{6EEC58C3-9852-4AED-A949-ECD8503B21E6}">
      <dgm:prSet/>
      <dgm:spPr/>
      <dgm:t>
        <a:bodyPr/>
        <a:lstStyle/>
        <a:p>
          <a:endParaRPr kumimoji="1" lang="ja-JP" altLang="en-US" sz="2000"/>
        </a:p>
      </dgm:t>
    </dgm:pt>
    <dgm:pt modelId="{5B5EB1EC-16D8-4D23-9E9F-748CCAE3E6BC}" type="parTrans" cxnId="{6EEC58C3-9852-4AED-A949-ECD8503B21E6}">
      <dgm:prSet/>
      <dgm:spPr/>
      <dgm:t>
        <a:bodyPr/>
        <a:lstStyle/>
        <a:p>
          <a:endParaRPr kumimoji="1" lang="ja-JP" altLang="en-US" sz="2000"/>
        </a:p>
      </dgm:t>
    </dgm:pt>
    <dgm:pt modelId="{A9D20874-B310-4D55-9D09-AA3951CBCED3}" type="pres">
      <dgm:prSet presAssocID="{6B033D4B-1471-48FE-A722-9C3186F251F8}" presName="Name0" presStyleCnt="0">
        <dgm:presLayoutVars>
          <dgm:dir/>
          <dgm:resizeHandles val="exact"/>
        </dgm:presLayoutVars>
      </dgm:prSet>
      <dgm:spPr/>
    </dgm:pt>
    <dgm:pt modelId="{8E67B6BB-4097-40F4-97DD-EB6F4CF273CA}" type="pres">
      <dgm:prSet presAssocID="{9D1A1B80-40DF-44BF-96CF-63906F584FFE}" presName="node" presStyleLbl="node1" presStyleIdx="0" presStyleCnt="4" custLinFactNeighborY="-39936">
        <dgm:presLayoutVars>
          <dgm:bulletEnabled val="1"/>
        </dgm:presLayoutVars>
      </dgm:prSet>
      <dgm:spPr/>
    </dgm:pt>
    <dgm:pt modelId="{C250F98C-992B-45E8-AFDC-A582FEEBD5A5}" type="pres">
      <dgm:prSet presAssocID="{8BFA8126-F7A2-4C26-A8D0-E88558A48826}" presName="sibTrans" presStyleLbl="sibTrans2D1" presStyleIdx="0" presStyleCnt="3"/>
      <dgm:spPr/>
    </dgm:pt>
    <dgm:pt modelId="{01E34A19-422B-40E5-9826-C1E8C6B07D59}" type="pres">
      <dgm:prSet presAssocID="{8BFA8126-F7A2-4C26-A8D0-E88558A48826}" presName="connectorText" presStyleLbl="sibTrans2D1" presStyleIdx="0" presStyleCnt="3"/>
      <dgm:spPr/>
    </dgm:pt>
    <dgm:pt modelId="{3EEE2985-7105-4168-84A4-1C69108DF409}" type="pres">
      <dgm:prSet presAssocID="{A5970736-A289-436E-B7D7-CC4BE1DD51C0}" presName="node" presStyleLbl="node1" presStyleIdx="1" presStyleCnt="4" custLinFactNeighborY="-39936">
        <dgm:presLayoutVars>
          <dgm:bulletEnabled val="1"/>
        </dgm:presLayoutVars>
      </dgm:prSet>
      <dgm:spPr/>
    </dgm:pt>
    <dgm:pt modelId="{2C1C86C8-5938-4227-A386-479F308230B8}" type="pres">
      <dgm:prSet presAssocID="{1F27C490-9AFA-48D8-ABDB-2E06A7E6104B}" presName="sibTrans" presStyleLbl="sibTrans2D1" presStyleIdx="1" presStyleCnt="3"/>
      <dgm:spPr/>
    </dgm:pt>
    <dgm:pt modelId="{6A6C17ED-539F-4F11-A344-2FD3CF4F6540}" type="pres">
      <dgm:prSet presAssocID="{1F27C490-9AFA-48D8-ABDB-2E06A7E6104B}" presName="connectorText" presStyleLbl="sibTrans2D1" presStyleIdx="1" presStyleCnt="3"/>
      <dgm:spPr/>
    </dgm:pt>
    <dgm:pt modelId="{B753DED9-B6E5-4763-9BB6-160B2B5BC6E7}" type="pres">
      <dgm:prSet presAssocID="{1F4ECAF1-A2F3-4CA2-93A9-8BC237F0A6BC}" presName="node" presStyleLbl="node1" presStyleIdx="2" presStyleCnt="4" custLinFactNeighborY="-39936">
        <dgm:presLayoutVars>
          <dgm:bulletEnabled val="1"/>
        </dgm:presLayoutVars>
      </dgm:prSet>
      <dgm:spPr/>
    </dgm:pt>
    <dgm:pt modelId="{57478FB8-0C36-4603-B1F3-6709B28DB761}" type="pres">
      <dgm:prSet presAssocID="{53EE6AF7-0876-4089-9963-431B060FFBA2}" presName="sibTrans" presStyleLbl="sibTrans2D1" presStyleIdx="2" presStyleCnt="3"/>
      <dgm:spPr/>
    </dgm:pt>
    <dgm:pt modelId="{A6A7A153-D4B6-456E-BCD4-242323D4E2A1}" type="pres">
      <dgm:prSet presAssocID="{53EE6AF7-0876-4089-9963-431B060FFBA2}" presName="connectorText" presStyleLbl="sibTrans2D1" presStyleIdx="2" presStyleCnt="3"/>
      <dgm:spPr/>
    </dgm:pt>
    <dgm:pt modelId="{D4955D27-0F93-4448-A180-2DEE6C6F41F2}" type="pres">
      <dgm:prSet presAssocID="{4228413B-4DFA-4A17-AF6E-55322FE7A281}" presName="node" presStyleLbl="node1" presStyleIdx="3" presStyleCnt="4" custLinFactNeighborY="-39936">
        <dgm:presLayoutVars>
          <dgm:bulletEnabled val="1"/>
        </dgm:presLayoutVars>
      </dgm:prSet>
      <dgm:spPr/>
    </dgm:pt>
  </dgm:ptLst>
  <dgm:cxnLst>
    <dgm:cxn modelId="{20BA2914-46F3-468C-B9AC-BDBEF910E3B0}" type="presOf" srcId="{A5970736-A289-436E-B7D7-CC4BE1DD51C0}" destId="{3EEE2985-7105-4168-84A4-1C69108DF409}" srcOrd="0" destOrd="0" presId="urn:microsoft.com/office/officeart/2005/8/layout/process1"/>
    <dgm:cxn modelId="{BED54E14-387D-4CAF-8721-32C5160B42C9}" type="presOf" srcId="{8BFA8126-F7A2-4C26-A8D0-E88558A48826}" destId="{C250F98C-992B-45E8-AFDC-A582FEEBD5A5}" srcOrd="0" destOrd="0" presId="urn:microsoft.com/office/officeart/2005/8/layout/process1"/>
    <dgm:cxn modelId="{06883F24-05FB-4102-9B6F-B9EC2013922D}" srcId="{6B033D4B-1471-48FE-A722-9C3186F251F8}" destId="{1F4ECAF1-A2F3-4CA2-93A9-8BC237F0A6BC}" srcOrd="2" destOrd="0" parTransId="{30F93027-E19D-47FB-82E9-0EFBE4642783}" sibTransId="{53EE6AF7-0876-4089-9963-431B060FFBA2}"/>
    <dgm:cxn modelId="{C8189324-01D0-4A92-AABA-294DA5ABF244}" type="presOf" srcId="{6B033D4B-1471-48FE-A722-9C3186F251F8}" destId="{A9D20874-B310-4D55-9D09-AA3951CBCED3}" srcOrd="0" destOrd="0" presId="urn:microsoft.com/office/officeart/2005/8/layout/process1"/>
    <dgm:cxn modelId="{5AFB2B4C-57BF-4315-8FB6-823B7DE0E9F3}" srcId="{6B033D4B-1471-48FE-A722-9C3186F251F8}" destId="{A5970736-A289-436E-B7D7-CC4BE1DD51C0}" srcOrd="1" destOrd="0" parTransId="{68218F91-889E-4561-8771-723A4F448024}" sibTransId="{1F27C490-9AFA-48D8-ABDB-2E06A7E6104B}"/>
    <dgm:cxn modelId="{F1F56954-FC45-423D-846E-86A401F34EEB}" type="presOf" srcId="{53EE6AF7-0876-4089-9963-431B060FFBA2}" destId="{57478FB8-0C36-4603-B1F3-6709B28DB761}" srcOrd="0" destOrd="0" presId="urn:microsoft.com/office/officeart/2005/8/layout/process1"/>
    <dgm:cxn modelId="{FCF29D7B-1261-4B88-969C-88B109E992CF}" type="presOf" srcId="{4228413B-4DFA-4A17-AF6E-55322FE7A281}" destId="{D4955D27-0F93-4448-A180-2DEE6C6F41F2}" srcOrd="0" destOrd="0" presId="urn:microsoft.com/office/officeart/2005/8/layout/process1"/>
    <dgm:cxn modelId="{25194983-1B8D-4F08-88A0-DD54365DB6A9}" type="presOf" srcId="{1F27C490-9AFA-48D8-ABDB-2E06A7E6104B}" destId="{6A6C17ED-539F-4F11-A344-2FD3CF4F6540}" srcOrd="1" destOrd="0" presId="urn:microsoft.com/office/officeart/2005/8/layout/process1"/>
    <dgm:cxn modelId="{258EF68C-CB68-4C49-BC97-506D982E63C3}" type="presOf" srcId="{53EE6AF7-0876-4089-9963-431B060FFBA2}" destId="{A6A7A153-D4B6-456E-BCD4-242323D4E2A1}" srcOrd="1" destOrd="0" presId="urn:microsoft.com/office/officeart/2005/8/layout/process1"/>
    <dgm:cxn modelId="{DDDB328F-631A-441C-941D-65B6ED16F6A7}" type="presOf" srcId="{1F27C490-9AFA-48D8-ABDB-2E06A7E6104B}" destId="{2C1C86C8-5938-4227-A386-479F308230B8}" srcOrd="0" destOrd="0" presId="urn:microsoft.com/office/officeart/2005/8/layout/process1"/>
    <dgm:cxn modelId="{93DE0A90-BDA3-4E11-83A9-1FAF8CD17CFE}" srcId="{6B033D4B-1471-48FE-A722-9C3186F251F8}" destId="{9D1A1B80-40DF-44BF-96CF-63906F584FFE}" srcOrd="0" destOrd="0" parTransId="{75F9B9E4-58FF-42C2-B802-E5D63C60BF49}" sibTransId="{8BFA8126-F7A2-4C26-A8D0-E88558A48826}"/>
    <dgm:cxn modelId="{3C6C93BB-B8FC-4D6B-B83C-1541E227D148}" type="presOf" srcId="{1F4ECAF1-A2F3-4CA2-93A9-8BC237F0A6BC}" destId="{B753DED9-B6E5-4763-9BB6-160B2B5BC6E7}" srcOrd="0" destOrd="0" presId="urn:microsoft.com/office/officeart/2005/8/layout/process1"/>
    <dgm:cxn modelId="{019612C1-4D28-4542-A897-D49C06C0040C}" type="presOf" srcId="{9D1A1B80-40DF-44BF-96CF-63906F584FFE}" destId="{8E67B6BB-4097-40F4-97DD-EB6F4CF273CA}" srcOrd="0" destOrd="0" presId="urn:microsoft.com/office/officeart/2005/8/layout/process1"/>
    <dgm:cxn modelId="{6EEC58C3-9852-4AED-A949-ECD8503B21E6}" srcId="{6B033D4B-1471-48FE-A722-9C3186F251F8}" destId="{4228413B-4DFA-4A17-AF6E-55322FE7A281}" srcOrd="3" destOrd="0" parTransId="{5B5EB1EC-16D8-4D23-9E9F-748CCAE3E6BC}" sibTransId="{9FFAAA70-88A0-4638-ACEA-AC9601FD3254}"/>
    <dgm:cxn modelId="{18E16CF1-3645-4874-A457-19D78DAED778}" type="presOf" srcId="{8BFA8126-F7A2-4C26-A8D0-E88558A48826}" destId="{01E34A19-422B-40E5-9826-C1E8C6B07D59}" srcOrd="1" destOrd="0" presId="urn:microsoft.com/office/officeart/2005/8/layout/process1"/>
    <dgm:cxn modelId="{289F3196-F408-4CF3-8B62-E1E1FB13D1BF}" type="presParOf" srcId="{A9D20874-B310-4D55-9D09-AA3951CBCED3}" destId="{8E67B6BB-4097-40F4-97DD-EB6F4CF273CA}" srcOrd="0" destOrd="0" presId="urn:microsoft.com/office/officeart/2005/8/layout/process1"/>
    <dgm:cxn modelId="{ABC72019-4682-46C0-BEAC-5A16DC24E316}" type="presParOf" srcId="{A9D20874-B310-4D55-9D09-AA3951CBCED3}" destId="{C250F98C-992B-45E8-AFDC-A582FEEBD5A5}" srcOrd="1" destOrd="0" presId="urn:microsoft.com/office/officeart/2005/8/layout/process1"/>
    <dgm:cxn modelId="{2664424F-6EF8-4B3E-AB10-50047B6D6CBC}" type="presParOf" srcId="{C250F98C-992B-45E8-AFDC-A582FEEBD5A5}" destId="{01E34A19-422B-40E5-9826-C1E8C6B07D59}" srcOrd="0" destOrd="0" presId="urn:microsoft.com/office/officeart/2005/8/layout/process1"/>
    <dgm:cxn modelId="{0DB3ED9E-5555-44C4-A926-1F1573A0857F}" type="presParOf" srcId="{A9D20874-B310-4D55-9D09-AA3951CBCED3}" destId="{3EEE2985-7105-4168-84A4-1C69108DF409}" srcOrd="2" destOrd="0" presId="urn:microsoft.com/office/officeart/2005/8/layout/process1"/>
    <dgm:cxn modelId="{419407E5-F991-485E-99B9-3D33BA4C8006}" type="presParOf" srcId="{A9D20874-B310-4D55-9D09-AA3951CBCED3}" destId="{2C1C86C8-5938-4227-A386-479F308230B8}" srcOrd="3" destOrd="0" presId="urn:microsoft.com/office/officeart/2005/8/layout/process1"/>
    <dgm:cxn modelId="{633CA02F-6E6A-499E-93EC-E02D6F5A8574}" type="presParOf" srcId="{2C1C86C8-5938-4227-A386-479F308230B8}" destId="{6A6C17ED-539F-4F11-A344-2FD3CF4F6540}" srcOrd="0" destOrd="0" presId="urn:microsoft.com/office/officeart/2005/8/layout/process1"/>
    <dgm:cxn modelId="{A3D1D91A-7EBC-4CE9-A037-985DC84CF877}" type="presParOf" srcId="{A9D20874-B310-4D55-9D09-AA3951CBCED3}" destId="{B753DED9-B6E5-4763-9BB6-160B2B5BC6E7}" srcOrd="4" destOrd="0" presId="urn:microsoft.com/office/officeart/2005/8/layout/process1"/>
    <dgm:cxn modelId="{4AE12014-0B87-4375-BDA3-17E8096F786E}" type="presParOf" srcId="{A9D20874-B310-4D55-9D09-AA3951CBCED3}" destId="{57478FB8-0C36-4603-B1F3-6709B28DB761}" srcOrd="5" destOrd="0" presId="urn:microsoft.com/office/officeart/2005/8/layout/process1"/>
    <dgm:cxn modelId="{C5973412-F022-4470-8FB7-841C933782FE}" type="presParOf" srcId="{57478FB8-0C36-4603-B1F3-6709B28DB761}" destId="{A6A7A153-D4B6-456E-BCD4-242323D4E2A1}" srcOrd="0" destOrd="0" presId="urn:microsoft.com/office/officeart/2005/8/layout/process1"/>
    <dgm:cxn modelId="{FCAC9391-4D4D-4C0D-803B-02D8E3A17000}" type="presParOf" srcId="{A9D20874-B310-4D55-9D09-AA3951CBCED3}" destId="{D4955D27-0F93-4448-A180-2DEE6C6F41F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7B6BB-4097-40F4-97DD-EB6F4CF273CA}">
      <dsp:nvSpPr>
        <dsp:cNvPr id="0" name=""/>
        <dsp:cNvSpPr/>
      </dsp:nvSpPr>
      <dsp:spPr>
        <a:xfrm>
          <a:off x="3856"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生産者</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１３戸</a:t>
          </a:r>
        </a:p>
      </dsp:txBody>
      <dsp:txXfrm>
        <a:off x="44599" y="1711004"/>
        <a:ext cx="1604665" cy="1309588"/>
      </dsp:txXfrm>
    </dsp:sp>
    <dsp:sp modelId="{C250F98C-992B-45E8-AFDC-A582FEEBD5A5}">
      <dsp:nvSpPr>
        <dsp:cNvPr id="0" name=""/>
        <dsp:cNvSpPr/>
      </dsp:nvSpPr>
      <dsp:spPr>
        <a:xfrm>
          <a:off x="1858622"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1858622" y="2240349"/>
        <a:ext cx="250225" cy="250899"/>
      </dsp:txXfrm>
    </dsp:sp>
    <dsp:sp modelId="{3EEE2985-7105-4168-84A4-1C69108DF409}">
      <dsp:nvSpPr>
        <dsp:cNvPr id="0" name=""/>
        <dsp:cNvSpPr/>
      </dsp:nvSpPr>
      <dsp:spPr>
        <a:xfrm>
          <a:off x="2364468"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収穫受託</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３戸</a:t>
          </a:r>
        </a:p>
      </dsp:txBody>
      <dsp:txXfrm>
        <a:off x="2405211" y="1711004"/>
        <a:ext cx="1604665" cy="1309588"/>
      </dsp:txXfrm>
    </dsp:sp>
    <dsp:sp modelId="{2C1C86C8-5938-4227-A386-479F308230B8}">
      <dsp:nvSpPr>
        <dsp:cNvPr id="0" name=""/>
        <dsp:cNvSpPr/>
      </dsp:nvSpPr>
      <dsp:spPr>
        <a:xfrm>
          <a:off x="4219234"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4219234" y="2240349"/>
        <a:ext cx="250225" cy="250899"/>
      </dsp:txXfrm>
    </dsp:sp>
    <dsp:sp modelId="{B753DED9-B6E5-4763-9BB6-160B2B5BC6E7}">
      <dsp:nvSpPr>
        <dsp:cNvPr id="0" name=""/>
        <dsp:cNvSpPr/>
      </dsp:nvSpPr>
      <dsp:spPr>
        <a:xfrm>
          <a:off x="4725080"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ＪＡ 斐川</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買い上げ</a:t>
          </a:r>
        </a:p>
      </dsp:txBody>
      <dsp:txXfrm>
        <a:off x="4765823" y="1711004"/>
        <a:ext cx="1604665" cy="1309588"/>
      </dsp:txXfrm>
    </dsp:sp>
    <dsp:sp modelId="{57478FB8-0C36-4603-B1F3-6709B28DB761}">
      <dsp:nvSpPr>
        <dsp:cNvPr id="0" name=""/>
        <dsp:cNvSpPr/>
      </dsp:nvSpPr>
      <dsp:spPr>
        <a:xfrm>
          <a:off x="6579846"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6579846" y="2240349"/>
        <a:ext cx="250225" cy="250899"/>
      </dsp:txXfrm>
    </dsp:sp>
    <dsp:sp modelId="{D4955D27-0F93-4448-A180-2DEE6C6F41F2}">
      <dsp:nvSpPr>
        <dsp:cNvPr id="0" name=""/>
        <dsp:cNvSpPr/>
      </dsp:nvSpPr>
      <dsp:spPr>
        <a:xfrm>
          <a:off x="7085692"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畜産農家</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１５戸</a:t>
          </a:r>
        </a:p>
      </dsp:txBody>
      <dsp:txXfrm>
        <a:off x="7126435" y="1711004"/>
        <a:ext cx="1604665" cy="13095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33754" cy="496644"/>
          </a:xfrm>
          <a:prstGeom prst="rect">
            <a:avLst/>
          </a:prstGeom>
        </p:spPr>
        <p:txBody>
          <a:bodyPr vert="horz" lIns="91027" tIns="45514" rIns="91027" bIns="45514"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35357" y="0"/>
            <a:ext cx="2933754" cy="496644"/>
          </a:xfrm>
          <a:prstGeom prst="rect">
            <a:avLst/>
          </a:prstGeom>
        </p:spPr>
        <p:txBody>
          <a:bodyPr vert="horz" lIns="91027" tIns="45514" rIns="91027" bIns="45514" rtlCol="0"/>
          <a:lstStyle>
            <a:lvl1pPr algn="r">
              <a:defRPr sz="1200"/>
            </a:lvl1pPr>
          </a:lstStyle>
          <a:p>
            <a:fld id="{8B28DEB2-3F03-4150-9DF6-D6A0324CBFCF}" type="datetimeFigureOut">
              <a:rPr kumimoji="1" lang="ja-JP" altLang="en-US" smtClean="0"/>
              <a:t>2025/10/10</a:t>
            </a:fld>
            <a:endParaRPr kumimoji="1" lang="ja-JP" altLang="en-US"/>
          </a:p>
        </p:txBody>
      </p:sp>
      <p:sp>
        <p:nvSpPr>
          <p:cNvPr id="4" name="フッター プレースホルダー 3"/>
          <p:cNvSpPr>
            <a:spLocks noGrp="1"/>
          </p:cNvSpPr>
          <p:nvPr>
            <p:ph type="ftr" sz="quarter" idx="2"/>
          </p:nvPr>
        </p:nvSpPr>
        <p:spPr>
          <a:xfrm>
            <a:off x="2" y="9406183"/>
            <a:ext cx="2933754" cy="496644"/>
          </a:xfrm>
          <a:prstGeom prst="rect">
            <a:avLst/>
          </a:prstGeom>
        </p:spPr>
        <p:txBody>
          <a:bodyPr vert="horz" lIns="91027" tIns="45514" rIns="91027" bIns="45514"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35357" y="9406183"/>
            <a:ext cx="2933754" cy="496644"/>
          </a:xfrm>
          <a:prstGeom prst="rect">
            <a:avLst/>
          </a:prstGeom>
        </p:spPr>
        <p:txBody>
          <a:bodyPr vert="horz" lIns="91027" tIns="45514" rIns="91027" bIns="45514" rtlCol="0" anchor="b"/>
          <a:lstStyle>
            <a:lvl1pPr algn="r">
              <a:defRPr sz="1200"/>
            </a:lvl1pPr>
          </a:lstStyle>
          <a:p>
            <a:fld id="{6BC95E8A-1B62-42B6-81CE-B202FB193973}" type="slidenum">
              <a:rPr kumimoji="1" lang="ja-JP" altLang="en-US" smtClean="0"/>
              <a:t>‹#›</a:t>
            </a:fld>
            <a:endParaRPr kumimoji="1" lang="ja-JP" altLang="en-US"/>
          </a:p>
        </p:txBody>
      </p:sp>
    </p:spTree>
    <p:extLst>
      <p:ext uri="{BB962C8B-B14F-4D97-AF65-F5344CB8AC3E}">
        <p14:creationId xmlns:p14="http://schemas.microsoft.com/office/powerpoint/2010/main" val="3680133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2933965" cy="496861"/>
          </a:xfrm>
          <a:prstGeom prst="rect">
            <a:avLst/>
          </a:prstGeom>
        </p:spPr>
        <p:txBody>
          <a:bodyPr vert="horz" lIns="91418" tIns="45710" rIns="91418" bIns="4571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35158" y="2"/>
            <a:ext cx="2933965" cy="496861"/>
          </a:xfrm>
          <a:prstGeom prst="rect">
            <a:avLst/>
          </a:prstGeom>
        </p:spPr>
        <p:txBody>
          <a:bodyPr vert="horz" lIns="91418" tIns="45710" rIns="91418" bIns="45710" rtlCol="0"/>
          <a:lstStyle>
            <a:lvl1pPr algn="r">
              <a:defRPr sz="1200"/>
            </a:lvl1pPr>
          </a:lstStyle>
          <a:p>
            <a:fld id="{28A7573A-4348-46B0-B90C-B57053204E3B}" type="datetimeFigureOut">
              <a:rPr kumimoji="1" lang="ja-JP" altLang="en-US" smtClean="0"/>
              <a:t>2025/10/10</a:t>
            </a:fld>
            <a:endParaRPr kumimoji="1" lang="ja-JP" altLang="en-US"/>
          </a:p>
        </p:txBody>
      </p:sp>
      <p:sp>
        <p:nvSpPr>
          <p:cNvPr id="4" name="スライド イメージ プレースホルダー 3"/>
          <p:cNvSpPr>
            <a:spLocks noGrp="1" noRot="1" noChangeAspect="1"/>
          </p:cNvSpPr>
          <p:nvPr>
            <p:ph type="sldImg" idx="2"/>
          </p:nvPr>
        </p:nvSpPr>
        <p:spPr>
          <a:xfrm>
            <a:off x="414338" y="1238250"/>
            <a:ext cx="5942012" cy="3343275"/>
          </a:xfrm>
          <a:prstGeom prst="rect">
            <a:avLst/>
          </a:prstGeom>
          <a:noFill/>
          <a:ln w="12700">
            <a:solidFill>
              <a:prstClr val="black"/>
            </a:solidFill>
          </a:ln>
        </p:spPr>
        <p:txBody>
          <a:bodyPr vert="horz" lIns="91418" tIns="45710" rIns="91418" bIns="45710" rtlCol="0" anchor="ctr"/>
          <a:lstStyle/>
          <a:p>
            <a:endParaRPr lang="ja-JP" altLang="en-US"/>
          </a:p>
        </p:txBody>
      </p:sp>
      <p:sp>
        <p:nvSpPr>
          <p:cNvPr id="5" name="ノート プレースホルダー 4"/>
          <p:cNvSpPr>
            <a:spLocks noGrp="1"/>
          </p:cNvSpPr>
          <p:nvPr>
            <p:ph type="body" sz="quarter" idx="3"/>
          </p:nvPr>
        </p:nvSpPr>
        <p:spPr>
          <a:xfrm>
            <a:off x="677069" y="4765735"/>
            <a:ext cx="5416550" cy="3899237"/>
          </a:xfrm>
          <a:prstGeom prst="rect">
            <a:avLst/>
          </a:prstGeom>
        </p:spPr>
        <p:txBody>
          <a:bodyPr vert="horz" lIns="91418" tIns="45710" rIns="91418" bIns="4571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2" y="9405967"/>
            <a:ext cx="2933965" cy="496861"/>
          </a:xfrm>
          <a:prstGeom prst="rect">
            <a:avLst/>
          </a:prstGeom>
        </p:spPr>
        <p:txBody>
          <a:bodyPr vert="horz" lIns="91418" tIns="45710" rIns="91418" bIns="4571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35158" y="9405967"/>
            <a:ext cx="2933965" cy="496861"/>
          </a:xfrm>
          <a:prstGeom prst="rect">
            <a:avLst/>
          </a:prstGeom>
        </p:spPr>
        <p:txBody>
          <a:bodyPr vert="horz" lIns="91418" tIns="45710" rIns="91418" bIns="45710" rtlCol="0" anchor="b"/>
          <a:lstStyle>
            <a:lvl1pPr algn="r">
              <a:defRPr sz="1200"/>
            </a:lvl1pPr>
          </a:lstStyle>
          <a:p>
            <a:fld id="{56F21709-58C2-4008-B3D1-2005FC24D905}" type="slidenum">
              <a:rPr kumimoji="1" lang="ja-JP" altLang="en-US" smtClean="0"/>
              <a:t>‹#›</a:t>
            </a:fld>
            <a:endParaRPr kumimoji="1" lang="ja-JP" altLang="en-US"/>
          </a:p>
        </p:txBody>
      </p:sp>
    </p:spTree>
    <p:extLst>
      <p:ext uri="{BB962C8B-B14F-4D97-AF65-F5344CB8AC3E}">
        <p14:creationId xmlns:p14="http://schemas.microsoft.com/office/powerpoint/2010/main" val="15069617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600" kern="1200">
        <a:solidFill>
          <a:schemeClr val="tx1"/>
        </a:solidFill>
        <a:latin typeface="+mn-ea"/>
        <a:ea typeface="+mn-ea"/>
        <a:cs typeface="+mn-cs"/>
      </a:defRPr>
    </a:lvl1pPr>
    <a:lvl2pPr marL="457200" algn="l" defTabSz="914400" rtl="0" eaLnBrk="1" latinLnBrk="0" hangingPunct="1">
      <a:defRPr kumimoji="1" sz="1600" kern="1200">
        <a:solidFill>
          <a:schemeClr val="tx1"/>
        </a:solidFill>
        <a:latin typeface="+mn-ea"/>
        <a:ea typeface="+mn-ea"/>
        <a:cs typeface="+mn-cs"/>
      </a:defRPr>
    </a:lvl2pPr>
    <a:lvl3pPr marL="914400" algn="l" defTabSz="914400" rtl="0" eaLnBrk="1" latinLnBrk="0" hangingPunct="1">
      <a:defRPr kumimoji="1" sz="1600" kern="1200">
        <a:solidFill>
          <a:schemeClr val="tx1"/>
        </a:solidFill>
        <a:latin typeface="+mn-ea"/>
        <a:ea typeface="+mn-ea"/>
        <a:cs typeface="+mn-cs"/>
      </a:defRPr>
    </a:lvl3pPr>
    <a:lvl4pPr marL="1371600" algn="l" defTabSz="914400" rtl="0" eaLnBrk="1" latinLnBrk="0" hangingPunct="1">
      <a:defRPr kumimoji="1" sz="1600" kern="1200">
        <a:solidFill>
          <a:schemeClr val="tx1"/>
        </a:solidFill>
        <a:latin typeface="+mn-ea"/>
        <a:ea typeface="+mn-ea"/>
        <a:cs typeface="+mn-cs"/>
      </a:defRPr>
    </a:lvl4pPr>
    <a:lvl5pPr marL="1828800" algn="l" defTabSz="914400" rtl="0" eaLnBrk="1" latinLnBrk="0" hangingPunct="1">
      <a:defRPr kumimoji="1" sz="1600" kern="1200">
        <a:solidFill>
          <a:schemeClr val="tx1"/>
        </a:solidFill>
        <a:latin typeface="+mn-ea"/>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輸入飼料価格高止まりの昨今、本県の肉用牛生産を支える稲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とデントコーンの普及活動について、担当する斐川地区を中心に報告します。</a:t>
            </a:r>
            <a:endParaRPr lang="en-US" altLang="ja-JP" dirty="0"/>
          </a:p>
        </p:txBody>
      </p:sp>
      <p:sp>
        <p:nvSpPr>
          <p:cNvPr id="4" name="スライド番号プレースホルダー 3"/>
          <p:cNvSpPr>
            <a:spLocks noGrp="1"/>
          </p:cNvSpPr>
          <p:nvPr>
            <p:ph type="sldNum" sz="quarter" idx="10"/>
          </p:nvPr>
        </p:nvSpPr>
        <p:spPr/>
        <p:txBody>
          <a:bodyPr/>
          <a:lstStyle/>
          <a:p>
            <a:fld id="{56F21709-58C2-4008-B3D1-2005FC24D905}" type="slidenum">
              <a:rPr kumimoji="1" lang="ja-JP" altLang="en-US" smtClean="0"/>
              <a:t>1</a:t>
            </a:fld>
            <a:endParaRPr kumimoji="1" lang="ja-JP" altLang="en-US"/>
          </a:p>
        </p:txBody>
      </p:sp>
    </p:spTree>
    <p:extLst>
      <p:ext uri="{BB962C8B-B14F-4D97-AF65-F5344CB8AC3E}">
        <p14:creationId xmlns:p14="http://schemas.microsoft.com/office/powerpoint/2010/main" val="24964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デントコーンの収穫目標は１０アール４</a:t>
            </a:r>
            <a:r>
              <a:rPr kumimoji="1" lang="en-US" altLang="ja-JP" dirty="0">
                <a:latin typeface="ＭＳ ゴシック" panose="020B0609070205080204" pitchFamily="49" charset="-128"/>
                <a:ea typeface="ＭＳ ゴシック" panose="020B0609070205080204" pitchFamily="49" charset="-128"/>
              </a:rPr>
              <a:t>,</a:t>
            </a:r>
            <a:r>
              <a:rPr kumimoji="1" lang="ja-JP" altLang="en-US" dirty="0">
                <a:latin typeface="ＭＳ ゴシック" panose="020B0609070205080204" pitchFamily="49" charset="-128"/>
                <a:ea typeface="ＭＳ ゴシック" panose="020B0609070205080204" pitchFamily="49" charset="-128"/>
              </a:rPr>
              <a:t>０００ｋｇです。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８月までの収穫では目標を越えました。しかし、９月の収穫では目標にとどかず、結果、単収平均は３，７１４ｋｇでした。</a:t>
            </a:r>
            <a:endParaRPr kumimoji="1" lang="en-US" altLang="ja-JP" dirty="0">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原因は累積降水量に見るように、昨年と違って、今年は成熟期に雨がふらなかったことです。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枯れあがっているほ場もありました。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ただ、９月の収穫は想定外で、播種時に深まきで発芽不良になり、まき直した失敗がありました。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播種精度を向上できる播種機を導入するため、今月に入って国の補助事業に応募されたところです。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10</a:t>
            </a:fld>
            <a:endParaRPr kumimoji="1" lang="ja-JP" altLang="en-US"/>
          </a:p>
        </p:txBody>
      </p:sp>
    </p:spTree>
    <p:extLst>
      <p:ext uri="{BB962C8B-B14F-4D97-AF65-F5344CB8AC3E}">
        <p14:creationId xmlns:p14="http://schemas.microsoft.com/office/powerpoint/2010/main" val="30352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米らいふ社が生産する稲</a:t>
            </a:r>
            <a:r>
              <a:rPr kumimoji="1" lang="en-US" altLang="ja-JP" dirty="0"/>
              <a:t>WCS</a:t>
            </a:r>
            <a:r>
              <a:rPr kumimoji="1" lang="ja-JP" altLang="en-US" dirty="0"/>
              <a:t>とデントコーンを経営分析すると、</a:t>
            </a:r>
            <a:endParaRPr kumimoji="1" lang="en-US" altLang="ja-JP" dirty="0"/>
          </a:p>
          <a:p>
            <a:r>
              <a:rPr kumimoji="1" lang="ja-JP" altLang="en-US" dirty="0"/>
              <a:t>収入はデントコーンで勝っても、材料費が高く、１０アールあたりの限界利益は稲</a:t>
            </a:r>
            <a:r>
              <a:rPr kumimoji="1" lang="en-US" altLang="ja-JP" dirty="0"/>
              <a:t>WCS</a:t>
            </a:r>
            <a:r>
              <a:rPr kumimoji="1" lang="ja-JP" altLang="en-US" dirty="0"/>
              <a:t>で若干高くなります。</a:t>
            </a:r>
            <a:endParaRPr kumimoji="1" lang="en-US" altLang="ja-JP" dirty="0"/>
          </a:p>
          <a:p>
            <a:r>
              <a:rPr kumimoji="1" lang="ja-JP" altLang="en-US" dirty="0"/>
              <a:t>しかし、畜産農家との契約と　国庫事業の計画のとおり、デントコーン栽培は続けられます。</a:t>
            </a:r>
            <a:endParaRPr kumimoji="1" lang="en-US" altLang="ja-JP" dirty="0"/>
          </a:p>
          <a:p>
            <a:endParaRPr kumimoji="1" lang="en-US" altLang="ja-JP" dirty="0"/>
          </a:p>
          <a:p>
            <a:r>
              <a:rPr kumimoji="1" lang="ja-JP" altLang="en-US" dirty="0"/>
              <a:t>参考）契約・計画　令和９年まで</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11</a:t>
            </a:fld>
            <a:endParaRPr kumimoji="1" lang="ja-JP" altLang="en-US"/>
          </a:p>
        </p:txBody>
      </p:sp>
    </p:spTree>
    <p:extLst>
      <p:ext uri="{BB962C8B-B14F-4D97-AF65-F5344CB8AC3E}">
        <p14:creationId xmlns:p14="http://schemas.microsoft.com/office/powerpoint/2010/main" val="104506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また、輪作体系の維持に堆肥が必要なので、耕畜連携は続けられます。</a:t>
            </a:r>
            <a:endParaRPr kumimoji="1" lang="en-US" altLang="ja-JP" dirty="0"/>
          </a:p>
          <a:p>
            <a:r>
              <a:rPr kumimoji="1" lang="ja-JP" altLang="en-US" dirty="0"/>
              <a:t>　（クリック）</a:t>
            </a:r>
            <a:endParaRPr kumimoji="1" lang="en-US" altLang="ja-JP" dirty="0"/>
          </a:p>
          <a:p>
            <a:r>
              <a:rPr kumimoji="1" lang="ja-JP" altLang="en-US" dirty="0"/>
              <a:t>　一方、斐川町</a:t>
            </a:r>
            <a:r>
              <a:rPr kumimoji="1" lang="en-US" altLang="ja-JP" dirty="0"/>
              <a:t>WCS</a:t>
            </a:r>
            <a:r>
              <a:rPr kumimoji="1" lang="ja-JP" altLang="en-US" dirty="0"/>
              <a:t>生産協議会と耕畜連携する畜産農家に堆肥の供給を尋ねると</a:t>
            </a:r>
            <a:endParaRPr kumimoji="1" lang="en-US" altLang="ja-JP" dirty="0"/>
          </a:p>
          <a:p>
            <a:r>
              <a:rPr kumimoji="1" lang="ja-JP" altLang="en-US" dirty="0"/>
              <a:t>実施農家は３割程度です。</a:t>
            </a:r>
            <a:endParaRPr kumimoji="1" lang="en-US" altLang="ja-JP" dirty="0"/>
          </a:p>
          <a:p>
            <a:r>
              <a:rPr kumimoji="1" lang="ja-JP" altLang="en-US" dirty="0"/>
              <a:t>斐川では堆肥が不足しており、現状では、堆肥置き場、運送手段、堆肥の量と質に問題があります。</a:t>
            </a: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12</a:t>
            </a:fld>
            <a:endParaRPr kumimoji="1" lang="ja-JP" altLang="en-US"/>
          </a:p>
        </p:txBody>
      </p:sp>
    </p:spTree>
    <p:extLst>
      <p:ext uri="{BB962C8B-B14F-4D97-AF65-F5344CB8AC3E}">
        <p14:creationId xmlns:p14="http://schemas.microsoft.com/office/powerpoint/2010/main" val="132294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下期は</a:t>
            </a:r>
            <a:endParaRPr kumimoji="1" lang="en-US" altLang="ja-JP" dirty="0"/>
          </a:p>
          <a:p>
            <a:endParaRPr kumimoji="1" lang="en-US" altLang="ja-JP" dirty="0"/>
          </a:p>
          <a:p>
            <a:r>
              <a:rPr kumimoji="1" lang="ja-JP" altLang="en-US" dirty="0"/>
              <a:t>専用品種サーレージの品質確認</a:t>
            </a:r>
            <a:endParaRPr kumimoji="1" lang="en-US" altLang="ja-JP" dirty="0"/>
          </a:p>
          <a:p>
            <a:endParaRPr kumimoji="1" lang="en-US" altLang="ja-JP" dirty="0"/>
          </a:p>
          <a:p>
            <a:r>
              <a:rPr kumimoji="1" lang="ja-JP" altLang="en-US" dirty="0"/>
              <a:t>米らいふ社の播種機の導入支援</a:t>
            </a:r>
            <a:endParaRPr kumimoji="1" lang="en-US" altLang="ja-JP" dirty="0"/>
          </a:p>
          <a:p>
            <a:endParaRPr kumimoji="1" lang="en-US" altLang="ja-JP" dirty="0"/>
          </a:p>
          <a:p>
            <a:r>
              <a:rPr kumimoji="1" lang="ja-JP" altLang="en-US" dirty="0"/>
              <a:t>大きな問題として、</a:t>
            </a:r>
            <a:r>
              <a:rPr lang="ja-JP" altLang="en-US" sz="1600" dirty="0"/>
              <a:t>耕畜連携の継続があり、当農業部では畜産農家への視察を生産協議会に提案しています。</a:t>
            </a:r>
            <a:endParaRPr lang="en-US" altLang="ja-JP" sz="1600" dirty="0"/>
          </a:p>
          <a:p>
            <a:endParaRPr kumimoji="1" lang="en-US" altLang="ja-JP" sz="1600" dirty="0"/>
          </a:p>
          <a:p>
            <a:endParaRPr kumimoji="1" lang="en-US" altLang="ja-JP" dirty="0"/>
          </a:p>
          <a:p>
            <a:r>
              <a:rPr kumimoji="1" lang="ja-JP" altLang="en-US" dirty="0"/>
              <a:t>以上です。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13</a:t>
            </a:fld>
            <a:endParaRPr kumimoji="1" lang="ja-JP" altLang="en-US"/>
          </a:p>
        </p:txBody>
      </p:sp>
    </p:spTree>
    <p:extLst>
      <p:ext uri="{BB962C8B-B14F-4D97-AF65-F5344CB8AC3E}">
        <p14:creationId xmlns:p14="http://schemas.microsoft.com/office/powerpoint/2010/main" val="372030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14</a:t>
            </a:fld>
            <a:endParaRPr kumimoji="1" lang="ja-JP" altLang="en-US"/>
          </a:p>
        </p:txBody>
      </p:sp>
    </p:spTree>
    <p:extLst>
      <p:ext uri="{BB962C8B-B14F-4D97-AF65-F5344CB8AC3E}">
        <p14:creationId xmlns:p14="http://schemas.microsoft.com/office/powerpoint/2010/main" val="241552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15</a:t>
            </a:fld>
            <a:endParaRPr kumimoji="1" lang="ja-JP" altLang="en-US"/>
          </a:p>
        </p:txBody>
      </p:sp>
    </p:spTree>
    <p:extLst>
      <p:ext uri="{BB962C8B-B14F-4D97-AF65-F5344CB8AC3E}">
        <p14:creationId xmlns:p14="http://schemas.microsoft.com/office/powerpoint/2010/main" val="1231670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栽培だけの生産者と生産および収穫を担うコントラクターでは当然ながら違いがあります。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アールあたりの概算では、生産者の収入は販売額２万８千円と交付金８００００円で計１０万円。</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生産暦にもとづく種子、農薬、肥料などの材料費は２万円、収穫委託を支払って、限界利益は約７万円になります。</a:t>
            </a:r>
            <a:br>
              <a:rPr lang="ja-JP" altLang="en-US" dirty="0"/>
            </a:br>
            <a:endParaRPr lang="en-US" altLang="ja-JP" dirty="0"/>
          </a:p>
          <a:p>
            <a:r>
              <a:rPr lang="ja-JP" altLang="en-US" b="0" i="0" dirty="0">
                <a:solidFill>
                  <a:srgbClr val="153368"/>
                </a:solidFill>
                <a:effectLst/>
                <a:latin typeface="MS Gothic" panose="020B0609070205080204" pitchFamily="49" charset="-128"/>
                <a:ea typeface="MS Gothic" panose="020B0609070205080204" pitchFamily="49" charset="-128"/>
              </a:rPr>
              <a:t>コントラクターでは収入は同じで、収穫委託はしないので限界利益は生産者より高くなります。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法定耐用年数を期待する耐久年数１４年に延長したうえで面積７６アールを超えると、この減価償却費を差し引いたうえで限界利益が残る計算です。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また、コントラクターは受託面積に応じた作業受託料が入ってきますので、</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収益は機械の有効活用しだいです。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16</a:t>
            </a:fld>
            <a:endParaRPr kumimoji="1" lang="ja-JP" altLang="en-US"/>
          </a:p>
        </p:txBody>
      </p:sp>
    </p:spTree>
    <p:extLst>
      <p:ext uri="{BB962C8B-B14F-4D97-AF65-F5344CB8AC3E}">
        <p14:creationId xmlns:p14="http://schemas.microsoft.com/office/powerpoint/2010/main" val="1225276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17</a:t>
            </a:fld>
            <a:endParaRPr kumimoji="1" lang="ja-JP" altLang="en-US"/>
          </a:p>
        </p:txBody>
      </p:sp>
    </p:spTree>
    <p:extLst>
      <p:ext uri="{BB962C8B-B14F-4D97-AF65-F5344CB8AC3E}">
        <p14:creationId xmlns:p14="http://schemas.microsoft.com/office/powerpoint/2010/main" val="414975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栽培だけの生産者と生産と収穫を担うコントラクターでは当然に違いがあります。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アールあたりでは、生産者では収入は販売額と交付金で計１０万円程度です。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生産暦にもとづく種子代、農薬、肥料などの材料費と収穫委託料の変動費を差し引いて、限界利益は黒字になります。限界利益は栽培面積に比例しますので、黒字必須です。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かたや、コントラクターでは収入は生産者と同額で、収穫委託はしないため限界利益は生産者より多く残ります。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しかしながら、稲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面積拡大で限界利益を増やして専用機械の減価償却費を捻出するには、２．８ヘクタール以上を要します。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図は６ヘクタールの例で減価償却費を差し引いて限界利益が残ります。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MS Gothic" panose="020B0609070205080204" pitchFamily="49" charset="-128"/>
                <a:ea typeface="MS Gothic" panose="020B0609070205080204" pitchFamily="49" charset="-128"/>
              </a:rPr>
              <a:t>　さらに減価償却期間を法定耐用年数７年ではなく、耐久年数にすることで限界利益を多く設定できます。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MS Gothic" panose="020B0609070205080204" pitchFamily="49" charset="-128"/>
                <a:ea typeface="MS Gothic" panose="020B0609070205080204" pitchFamily="49" charset="-128"/>
              </a:rPr>
              <a:t>　コントラクターには受託面積に応じた作業受託料が入ってきます。仮に受託だけなら１４ヘクタール以上を受けると限界利益は黒字です。（間）利益の増減は、収入はもとより、固定資産である機械の活用にもよ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参考）</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en-US" altLang="ja-JP" b="0" i="0" dirty="0">
                <a:solidFill>
                  <a:srgbClr val="153368"/>
                </a:solidFill>
                <a:effectLst/>
                <a:latin typeface="MS Gothic" panose="020B0609070205080204" pitchFamily="49" charset="-128"/>
                <a:ea typeface="MS Gothic" panose="020B0609070205080204" pitchFamily="49" charset="-128"/>
              </a:rPr>
              <a:t>R7</a:t>
            </a:r>
            <a:r>
              <a:rPr lang="ja-JP" altLang="en-US" b="0" i="0" dirty="0">
                <a:solidFill>
                  <a:srgbClr val="153368"/>
                </a:solidFill>
                <a:effectLst/>
                <a:latin typeface="MS Gothic" panose="020B0609070205080204" pitchFamily="49" charset="-128"/>
                <a:ea typeface="MS Gothic" panose="020B0609070205080204" pitchFamily="49" charset="-128"/>
              </a:rPr>
              <a:t>米らいふ社</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生産６</a:t>
            </a:r>
            <a:r>
              <a:rPr lang="en-US" altLang="ja-JP" b="0" i="0" dirty="0">
                <a:solidFill>
                  <a:srgbClr val="153368"/>
                </a:solidFill>
                <a:effectLst/>
                <a:latin typeface="MS Gothic" panose="020B0609070205080204" pitchFamily="49" charset="-128"/>
                <a:ea typeface="MS Gothic" panose="020B0609070205080204" pitchFamily="49" charset="-128"/>
              </a:rPr>
              <a:t>ha</a:t>
            </a:r>
          </a:p>
          <a:p>
            <a:r>
              <a:rPr lang="ja-JP" altLang="en-US" b="0" i="0" dirty="0">
                <a:solidFill>
                  <a:srgbClr val="153368"/>
                </a:solidFill>
                <a:effectLst/>
                <a:latin typeface="MS Gothic" panose="020B0609070205080204" pitchFamily="49" charset="-128"/>
                <a:ea typeface="MS Gothic" panose="020B0609070205080204" pitchFamily="49" charset="-128"/>
              </a:rPr>
              <a:t>受託 </a:t>
            </a:r>
            <a:r>
              <a:rPr lang="en-US" altLang="ja-JP" b="0" i="0" dirty="0">
                <a:solidFill>
                  <a:srgbClr val="153368"/>
                </a:solidFill>
                <a:effectLst/>
                <a:latin typeface="MS Gothic" panose="020B0609070205080204" pitchFamily="49" charset="-128"/>
                <a:ea typeface="MS Gothic" panose="020B0609070205080204" pitchFamily="49" charset="-128"/>
              </a:rPr>
              <a:t>9.6ha</a:t>
            </a:r>
          </a:p>
          <a:p>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18</a:t>
            </a:fld>
            <a:endParaRPr kumimoji="1" lang="ja-JP" altLang="en-US"/>
          </a:p>
        </p:txBody>
      </p:sp>
    </p:spTree>
    <p:extLst>
      <p:ext uri="{BB962C8B-B14F-4D97-AF65-F5344CB8AC3E}">
        <p14:creationId xmlns:p14="http://schemas.microsoft.com/office/powerpoint/2010/main" val="5643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19</a:t>
            </a:fld>
            <a:endParaRPr kumimoji="1" lang="ja-JP" altLang="en-US"/>
          </a:p>
        </p:txBody>
      </p:sp>
    </p:spTree>
    <p:extLst>
      <p:ext uri="{BB962C8B-B14F-4D97-AF65-F5344CB8AC3E}">
        <p14:creationId xmlns:p14="http://schemas.microsoft.com/office/powerpoint/2010/main" val="246633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まず、稲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では、普及対象は斐川町</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生産協議会です。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令和５年末に当出雲事務所も支援して設立した今年</a:t>
            </a:r>
            <a:r>
              <a:rPr lang="en-US" altLang="ja-JP" b="0" i="0" dirty="0">
                <a:solidFill>
                  <a:srgbClr val="153368"/>
                </a:solidFill>
                <a:effectLst/>
                <a:latin typeface="MS Gothic" panose="020B0609070205080204" pitchFamily="49" charset="-128"/>
                <a:ea typeface="MS Gothic" panose="020B0609070205080204" pitchFamily="49" charset="-128"/>
              </a:rPr>
              <a:t>2</a:t>
            </a:r>
            <a:r>
              <a:rPr lang="ja-JP" altLang="en-US" b="0" i="0" dirty="0">
                <a:solidFill>
                  <a:srgbClr val="153368"/>
                </a:solidFill>
                <a:effectLst/>
                <a:latin typeface="MS Gothic" panose="020B0609070205080204" pitchFamily="49" charset="-128"/>
                <a:ea typeface="MS Gothic" panose="020B0609070205080204" pitchFamily="49" charset="-128"/>
              </a:rPr>
              <a:t>年目の新しい飼料生産組織です。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a:t>
            </a:fld>
            <a:endParaRPr kumimoji="1" lang="ja-JP" altLang="en-US"/>
          </a:p>
        </p:txBody>
      </p:sp>
    </p:spTree>
    <p:extLst>
      <p:ext uri="{BB962C8B-B14F-4D97-AF65-F5344CB8AC3E}">
        <p14:creationId xmlns:p14="http://schemas.microsoft.com/office/powerpoint/2010/main" val="1542448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20</a:t>
            </a:fld>
            <a:endParaRPr kumimoji="1" lang="ja-JP" altLang="en-US"/>
          </a:p>
        </p:txBody>
      </p:sp>
    </p:spTree>
    <p:extLst>
      <p:ext uri="{BB962C8B-B14F-4D97-AF65-F5344CB8AC3E}">
        <p14:creationId xmlns:p14="http://schemas.microsoft.com/office/powerpoint/2010/main" val="505541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令和６年に１２７ヘクタールに拡大し、今年は令和の米騒動で生産者が２名離脱し、１０２ヘクタールに減りました。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br>
              <a:rPr lang="ja-JP" altLang="en-US" dirty="0">
                <a:latin typeface="ＭＳ ゴシック" panose="020B0609070205080204" pitchFamily="49" charset="-128"/>
                <a:ea typeface="ＭＳ ゴシック" panose="020B0609070205080204" pitchFamily="49" charset="-128"/>
              </a:rPr>
            </a:br>
            <a:r>
              <a:rPr lang="ja-JP" altLang="en-US" dirty="0">
                <a:latin typeface="ＭＳ ゴシック" panose="020B0609070205080204" pitchFamily="49" charset="-128"/>
                <a:ea typeface="ＭＳ ゴシック" panose="020B0609070205080204" pitchFamily="49" charset="-128"/>
              </a:rPr>
              <a:t>協議会では</a:t>
            </a:r>
            <a:r>
              <a:rPr lang="ja-JP" altLang="en-US" b="0" i="0" dirty="0">
                <a:solidFill>
                  <a:srgbClr val="153368"/>
                </a:solidFill>
                <a:effectLst/>
                <a:latin typeface="ＭＳ ゴシック" panose="020B0609070205080204" pitchFamily="49" charset="-128"/>
                <a:ea typeface="ＭＳ ゴシック" panose="020B0609070205080204" pitchFamily="49" charset="-128"/>
              </a:rPr>
              <a:t>コントラクター３戸が収穫を受託し、ＪＡしまね斐川地区本部が全量を買い取り、市内外の畜産農家に供給します。</a:t>
            </a:r>
            <a:br>
              <a:rPr lang="ja-JP" altLang="en-US" dirty="0">
                <a:latin typeface="ＭＳ ゴシック" panose="020B0609070205080204" pitchFamily="49" charset="-128"/>
                <a:ea typeface="ＭＳ ゴシック" panose="020B0609070205080204" pitchFamily="49" charset="-128"/>
              </a:rPr>
            </a:br>
            <a:endParaRPr lang="en-US" altLang="ja-JP" dirty="0">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今年の計画での生産量は２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１５６トン、価格にして２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９３２万円が期待されています。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sz="1600" dirty="0"/>
              <a:t>参考）斐川畜産部門販売計画１０</a:t>
            </a:r>
            <a:r>
              <a:rPr lang="en-US" altLang="ja-JP" sz="1600" dirty="0"/>
              <a:t>,</a:t>
            </a:r>
            <a:r>
              <a:rPr lang="ja-JP" altLang="en-US" sz="1600" dirty="0"/>
              <a:t>３００万円　</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3</a:t>
            </a:fld>
            <a:endParaRPr kumimoji="1" lang="ja-JP" altLang="en-US"/>
          </a:p>
        </p:txBody>
      </p:sp>
    </p:spTree>
    <p:extLst>
      <p:ext uri="{BB962C8B-B14F-4D97-AF65-F5344CB8AC3E}">
        <p14:creationId xmlns:p14="http://schemas.microsoft.com/office/powerpoint/2010/main" val="376552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営農組合や株式会社などの法人が主に生産し、生産地域は町内に散在しています。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dirty="0"/>
              <a:t>（クリック）</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生産物は雲南市をはじめ、各地域の畜産農家に供給されます。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4</a:t>
            </a:fld>
            <a:endParaRPr kumimoji="1" lang="ja-JP" altLang="en-US"/>
          </a:p>
        </p:txBody>
      </p:sp>
    </p:spTree>
    <p:extLst>
      <p:ext uri="{BB962C8B-B14F-4D97-AF65-F5344CB8AC3E}">
        <p14:creationId xmlns:p14="http://schemas.microsoft.com/office/powerpoint/2010/main" val="1308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作業分散のため、早生、中生、晩生で稲４品種を使い分け、４月下旬から１０月まで栽培されます。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ヒメノモチときぬむすめは食用品種です。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食用品種の稲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では、牛が消化しずらい籾が多く、籾の熟しきらない短期間で収穫に追われます。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MS Gothic" panose="020B0609070205080204" pitchFamily="49" charset="-128"/>
                <a:ea typeface="MS Gothic" panose="020B0609070205080204" pitchFamily="49" charset="-128"/>
              </a:rPr>
              <a:t>一方、</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専用の</a:t>
            </a:r>
            <a:r>
              <a:rPr lang="zh-TW" altLang="en-US" b="0" i="0" dirty="0">
                <a:solidFill>
                  <a:srgbClr val="153368"/>
                </a:solidFill>
                <a:effectLst/>
                <a:latin typeface="MS Gothic" panose="020B0609070205080204" pitchFamily="49" charset="-128"/>
                <a:ea typeface="MS Gothic" panose="020B0609070205080204" pitchFamily="49" charset="-128"/>
              </a:rPr>
              <a:t>極短穂茎葉型品種</a:t>
            </a:r>
            <a:r>
              <a:rPr lang="ja-JP" altLang="en-US" b="0" i="0" dirty="0">
                <a:solidFill>
                  <a:srgbClr val="153368"/>
                </a:solidFill>
                <a:effectLst/>
                <a:latin typeface="MS Gothic" panose="020B0609070205080204" pitchFamily="49" charset="-128"/>
                <a:ea typeface="MS Gothic" panose="020B0609070205080204" pitchFamily="49" charset="-128"/>
              </a:rPr>
              <a:t>の「つきはやか」や「たちすずか」では籾が少なく、収穫期間に余裕が生まれます。また、良質発酵しやすい品種特性があり、全国的に普及しています。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主食用品種の</a:t>
            </a:r>
            <a:r>
              <a:rPr lang="en-US" altLang="ja-JP" b="0" i="0" dirty="0">
                <a:solidFill>
                  <a:srgbClr val="153368"/>
                </a:solidFill>
                <a:effectLst/>
                <a:latin typeface="ＭＳ ゴシック" panose="020B0609070205080204" pitchFamily="49" charset="-128"/>
                <a:ea typeface="ＭＳ ゴシック" panose="020B0609070205080204" pitchFamily="49" charset="-128"/>
              </a:rPr>
              <a:t>WCS</a:t>
            </a:r>
            <a:r>
              <a:rPr lang="ja-JP" altLang="en-US" b="0" i="0" dirty="0">
                <a:solidFill>
                  <a:srgbClr val="153368"/>
                </a:solidFill>
                <a:effectLst/>
                <a:latin typeface="ＭＳ ゴシック" panose="020B0609070205080204" pitchFamily="49" charset="-128"/>
                <a:ea typeface="ＭＳ ゴシック" panose="020B0609070205080204" pitchFamily="49" charset="-128"/>
              </a:rPr>
              <a:t>分が食用米にかわっても、専用品種は維持できています。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5</a:t>
            </a:fld>
            <a:endParaRPr kumimoji="1" lang="ja-JP" altLang="en-US"/>
          </a:p>
        </p:txBody>
      </p:sp>
    </p:spTree>
    <p:extLst>
      <p:ext uri="{BB962C8B-B14F-4D97-AF65-F5344CB8AC3E}">
        <p14:creationId xmlns:p14="http://schemas.microsoft.com/office/powerpoint/2010/main" val="84745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今年、畜産農家に質問紙調査を行い、専用品種導入の意向を把握しました。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否定回答は約２割でした。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専用品種の品質については、実際に利用した畜産農家にもたずねる予定です。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写真は、定期巡回中に　期待の早生品種　つきはやか　ほ場で見つけた２個体です。籾の付き方に個体差がありました。けっこう見かけました。主食用稲なら、ほぼ発生しない個体差とのことです。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種子の供給もとに問い合わせたところ、籾の少ない極短穂品種として扱って問題ないとの回答があり、関係する生産者に伝えました。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6</a:t>
            </a:fld>
            <a:endParaRPr kumimoji="1" lang="ja-JP" altLang="en-US"/>
          </a:p>
        </p:txBody>
      </p:sp>
    </p:spTree>
    <p:extLst>
      <p:ext uri="{BB962C8B-B14F-4D97-AF65-F5344CB8AC3E}">
        <p14:creationId xmlns:p14="http://schemas.microsoft.com/office/powerpoint/2010/main" val="354677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これらは乳酸菌による発酵促進材を添加したロールベールです。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発酵促進材は畜産農家で要望される方がおられ、稲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の研修会でも勧められます。しかし、コスト高になり価格転嫁しようものなら、サイロ価格２７００円が３０００円になります。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コントラクターの錦織農産とＪＡは、畜産からサイロ品質にクレームをうけてこの資材を試したものの、効果がよくわからなかったようです。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資材の試供品を用いて８１個できましたので、使った畜産農家に効果の有無を問いたいと思います。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7</a:t>
            </a:fld>
            <a:endParaRPr kumimoji="1" lang="ja-JP" altLang="en-US"/>
          </a:p>
        </p:txBody>
      </p:sp>
    </p:spTree>
    <p:extLst>
      <p:ext uri="{BB962C8B-B14F-4D97-AF65-F5344CB8AC3E}">
        <p14:creationId xmlns:p14="http://schemas.microsoft.com/office/powerpoint/2010/main" val="1527125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MS Gothic" panose="020B0609070205080204" pitchFamily="49" charset="-128"/>
                <a:ea typeface="MS Gothic" panose="020B0609070205080204" pitchFamily="49" charset="-128"/>
              </a:rPr>
              <a:t>つづいて、飼料用トウモロコシ、デントコーンについて報告します。デントコーンは、米らいふ社が独自に生産販売し、斐川町ＷＣＳ生産協議会とは無関係です。　昨年、国の事業に応募して収穫機械を導入して５ヘクタールで開始しました。本年度は雲南事務所と支援協力し、雲南管内２畜産農家と３年間の契約を結べました。</a:t>
            </a:r>
            <a:endParaRPr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MS Gothic" panose="020B0609070205080204" pitchFamily="49" charset="-128"/>
                <a:ea typeface="MS Gothic" panose="020B0609070205080204" pitchFamily="49" charset="-128"/>
              </a:rPr>
              <a:t>　デントコーンによる耕畜連携は、</a:t>
            </a:r>
            <a:r>
              <a:rPr kumimoji="1" lang="ja-JP" altLang="en-US" b="0" i="0" dirty="0">
                <a:solidFill>
                  <a:srgbClr val="153368"/>
                </a:solidFill>
                <a:effectLst/>
                <a:latin typeface="MS Gothic" panose="020B0609070205080204" pitchFamily="49" charset="-128"/>
                <a:ea typeface="MS Gothic" panose="020B0609070205080204" pitchFamily="49" charset="-128"/>
              </a:rPr>
              <a:t>出雲市内では</a:t>
            </a:r>
            <a:r>
              <a:rPr lang="ja-JP" altLang="en-US" b="0" i="0" dirty="0">
                <a:solidFill>
                  <a:srgbClr val="153368"/>
                </a:solidFill>
                <a:effectLst/>
                <a:latin typeface="MS Gothic" panose="020B0609070205080204" pitchFamily="49" charset="-128"/>
                <a:ea typeface="MS Gothic" panose="020B0609070205080204" pitchFamily="49" charset="-128"/>
              </a:rPr>
              <a:t>平田の岡農産が先駆者です。米らいふ社は岡農産と欠品時には相互に融通しあう関係を築いています。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dirty="0">
                <a:solidFill>
                  <a:srgbClr val="153368"/>
                </a:solidFill>
                <a:effectLst/>
                <a:latin typeface="MS Gothic" panose="020B0609070205080204" pitchFamily="49" charset="-128"/>
                <a:ea typeface="MS Gothic" panose="020B0609070205080204" pitchFamily="49" charset="-128"/>
              </a:rPr>
              <a:t>参考）</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dirty="0">
                <a:solidFill>
                  <a:srgbClr val="153368"/>
                </a:solidFill>
                <a:effectLst/>
                <a:latin typeface="MS Gothic" panose="020B0609070205080204" pitchFamily="49" charset="-128"/>
                <a:ea typeface="MS Gothic" panose="020B0609070205080204" pitchFamily="49" charset="-128"/>
              </a:rPr>
              <a:t>松江　ライスフィールド　岡農産の影響</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8</a:t>
            </a:fld>
            <a:endParaRPr kumimoji="1" lang="ja-JP" altLang="en-US"/>
          </a:p>
        </p:txBody>
      </p:sp>
    </p:spTree>
    <p:extLst>
      <p:ext uri="{BB962C8B-B14F-4D97-AF65-F5344CB8AC3E}">
        <p14:creationId xmlns:p14="http://schemas.microsoft.com/office/powerpoint/2010/main" val="48611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米らいふ社は、輪作体系に</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用稲とデントコーンを組み込んでいます。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デントコーンは、水稲のような水管理がいらず、１０度から３０度で生育し、収穫に要する有効積算温度は１２００度、斐川では７月下旬から収穫できます。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斐川の収穫適期の有効積算温度に達する日数は毎年短縮しています。今年は播種を４月はじめに早めました。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（５秒）</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ちなみにデントコーンの二期作に必要な有効積算温度は二作あわせて２４００度です。しかし、以前に平田の岡農産がためしたところでは、年内に２４００度は可能でも、生育は鈍化して、品質は悪かったと聞きます。今年は二期作を断念されました。　準備期間もあり、二期作は、今のところ、出雲市では難しいように思われます。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9</a:t>
            </a:fld>
            <a:endParaRPr kumimoji="1" lang="ja-JP" altLang="en-US"/>
          </a:p>
        </p:txBody>
      </p:sp>
    </p:spTree>
    <p:extLst>
      <p:ext uri="{BB962C8B-B14F-4D97-AF65-F5344CB8AC3E}">
        <p14:creationId xmlns:p14="http://schemas.microsoft.com/office/powerpoint/2010/main" val="337171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DD56A5A-F022-455B-95F2-70DC28DB26E9}"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dirty="0"/>
          </a:p>
        </p:txBody>
      </p:sp>
    </p:spTree>
    <p:extLst>
      <p:ext uri="{BB962C8B-B14F-4D97-AF65-F5344CB8AC3E}">
        <p14:creationId xmlns:p14="http://schemas.microsoft.com/office/powerpoint/2010/main" val="220065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CE2E053-A83D-4B9E-8884-116D8209370D}"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3452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7298CA8-111D-463D-A831-5F029BDA67AB}"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164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1E735DA-D0FD-4484-AC3A-04169B0F5FB7}"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410387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7F45BDE-F0F3-4CE9-82F5-7BDC6A8970E7}"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47646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05A54A6-9C0C-4646-837E-5FC8A8C5ADFF}" type="datetime1">
              <a:rPr kumimoji="1" lang="ja-JP" altLang="en-US" smtClean="0"/>
              <a:t>2025/10/10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6665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6377A63-54D4-4FB5-8958-BCD22D5718D0}" type="datetime1">
              <a:rPr kumimoji="1" lang="ja-JP" altLang="en-US" smtClean="0"/>
              <a:t>2025/10/10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6086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FFD8721-7218-4A9C-852C-608E8B747E7A}" type="datetime1">
              <a:rPr kumimoji="1" lang="ja-JP" altLang="en-US" smtClean="0"/>
              <a:t>2025/10/10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51624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73A53B6-C5E5-420E-B21C-B14B9A656691}" type="datetime1">
              <a:rPr kumimoji="1" lang="ja-JP" altLang="en-US" smtClean="0"/>
              <a:t>2025/10/10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48132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C5354EB-55C0-4A32-9B03-7D2EDB63B0F2}" type="datetime1">
              <a:rPr kumimoji="1" lang="ja-JP" altLang="en-US" smtClean="0"/>
              <a:t>2025/10/10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177808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3FEF7C1-463D-4856-9FEE-4D954174670F}" type="datetime1">
              <a:rPr kumimoji="1" lang="ja-JP" altLang="en-US" smtClean="0"/>
              <a:t>2025/10/10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926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54544-1842-4634-8BC8-DEEE7EA495DD}" type="datetime1">
              <a:rPr kumimoji="1" lang="ja-JP" altLang="en-US" smtClean="0"/>
              <a:t>2025/10/10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99334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48032" y="1122363"/>
            <a:ext cx="10700952" cy="2387600"/>
          </a:xfrm>
        </p:spPr>
        <p:txBody>
          <a:bodyPr anchor="t">
            <a:normAutofit/>
          </a:bodyPr>
          <a:lstStyle/>
          <a:p>
            <a:pPr algn="l"/>
            <a:r>
              <a:rPr kumimoji="1" lang="ja-JP" altLang="en-US" sz="4000" dirty="0"/>
              <a:t>令和７年度　普及指導活動中間検討会</a:t>
            </a:r>
            <a:br>
              <a:rPr kumimoji="1" lang="en-US" altLang="ja-JP" sz="4000" dirty="0"/>
            </a:br>
            <a:br>
              <a:rPr lang="en-US" altLang="ja-JP" sz="4000" dirty="0"/>
            </a:br>
            <a:r>
              <a:rPr lang="ja-JP" altLang="en-US" sz="4000" dirty="0"/>
              <a:t>　課題名：地域内自給粗飼料の利用拡大</a:t>
            </a:r>
            <a:endParaRPr kumimoji="1" lang="ja-JP" altLang="en-US" sz="4000" dirty="0"/>
          </a:p>
        </p:txBody>
      </p:sp>
      <p:sp>
        <p:nvSpPr>
          <p:cNvPr id="3" name="サブタイトル 2"/>
          <p:cNvSpPr>
            <a:spLocks noGrp="1"/>
          </p:cNvSpPr>
          <p:nvPr>
            <p:ph type="subTitle" idx="1"/>
          </p:nvPr>
        </p:nvSpPr>
        <p:spPr>
          <a:xfrm>
            <a:off x="1248032" y="4175779"/>
            <a:ext cx="9395012" cy="1655762"/>
          </a:xfrm>
        </p:spPr>
        <p:txBody>
          <a:bodyPr>
            <a:normAutofit/>
          </a:bodyPr>
          <a:lstStyle/>
          <a:p>
            <a:endParaRPr kumimoji="1" lang="en-US" altLang="ja-JP" sz="2800" dirty="0"/>
          </a:p>
          <a:p>
            <a:pPr algn="r"/>
            <a:r>
              <a:rPr kumimoji="1" lang="ja-JP" altLang="en-US" sz="2800" dirty="0"/>
              <a:t>出雲地域振興第三課</a:t>
            </a:r>
            <a:endParaRPr kumimoji="1" lang="en-US" altLang="ja-JP" sz="2800" dirty="0"/>
          </a:p>
          <a:p>
            <a:pPr algn="r"/>
            <a:r>
              <a:rPr lang="ja-JP" altLang="en-US" sz="2800" dirty="0"/>
              <a:t>澤田　泰人</a:t>
            </a:r>
            <a:endParaRPr kumimoji="1" lang="ja-JP" altLang="en-US" sz="2800" dirty="0"/>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1</a:t>
            </a:fld>
            <a:endParaRPr kumimoji="1" lang="ja-JP" altLang="en-US"/>
          </a:p>
        </p:txBody>
      </p:sp>
      <p:grpSp>
        <p:nvGrpSpPr>
          <p:cNvPr id="5" name="グループ化 4">
            <a:extLst>
              <a:ext uri="{FF2B5EF4-FFF2-40B4-BE49-F238E27FC236}">
                <a16:creationId xmlns:a16="http://schemas.microsoft.com/office/drawing/2014/main" id="{050D157B-DBB5-0546-6093-BABE3E66D63A}"/>
              </a:ext>
            </a:extLst>
          </p:cNvPr>
          <p:cNvGrpSpPr/>
          <p:nvPr/>
        </p:nvGrpSpPr>
        <p:grpSpPr>
          <a:xfrm>
            <a:off x="572200" y="3238958"/>
            <a:ext cx="6507178" cy="2309354"/>
            <a:chOff x="837756" y="3280039"/>
            <a:chExt cx="5579100" cy="1959289"/>
          </a:xfrm>
        </p:grpSpPr>
        <p:pic>
          <p:nvPicPr>
            <p:cNvPr id="6" name="図 5">
              <a:extLst>
                <a:ext uri="{FF2B5EF4-FFF2-40B4-BE49-F238E27FC236}">
                  <a16:creationId xmlns:a16="http://schemas.microsoft.com/office/drawing/2014/main" id="{AF100052-C527-AEC4-1532-4A5405C386BA}"/>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a:off x="837756" y="3280039"/>
              <a:ext cx="2749251" cy="1959289"/>
            </a:xfrm>
            <a:prstGeom prst="rect">
              <a:avLst/>
            </a:prstGeom>
          </p:spPr>
        </p:pic>
        <p:pic>
          <p:nvPicPr>
            <p:cNvPr id="8" name="図 7">
              <a:extLst>
                <a:ext uri="{FF2B5EF4-FFF2-40B4-BE49-F238E27FC236}">
                  <a16:creationId xmlns:a16="http://schemas.microsoft.com/office/drawing/2014/main" id="{040DC28E-F70E-7FAC-DE72-09CD8EC78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79959" y="3280039"/>
              <a:ext cx="2636897" cy="1959289"/>
            </a:xfrm>
            <a:prstGeom prst="rect">
              <a:avLst/>
            </a:prstGeom>
          </p:spPr>
        </p:pic>
      </p:grpSp>
    </p:spTree>
    <p:extLst>
      <p:ext uri="{BB962C8B-B14F-4D97-AF65-F5344CB8AC3E}">
        <p14:creationId xmlns:p14="http://schemas.microsoft.com/office/powerpoint/2010/main" val="17362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CDDFDDD-1DF2-C521-2C4C-E2A802BB1A7D}"/>
              </a:ext>
            </a:extLst>
          </p:cNvPr>
          <p:cNvPicPr>
            <a:picLocks noChangeAspect="1"/>
          </p:cNvPicPr>
          <p:nvPr/>
        </p:nvPicPr>
        <p:blipFill>
          <a:blip r:embed="rId3"/>
          <a:stretch>
            <a:fillRect/>
          </a:stretch>
        </p:blipFill>
        <p:spPr>
          <a:xfrm>
            <a:off x="228789" y="0"/>
            <a:ext cx="11734421" cy="6962342"/>
          </a:xfrm>
          <a:prstGeom prst="rect">
            <a:avLst/>
          </a:prstGeom>
          <a:solidFill>
            <a:schemeClr val="bg1"/>
          </a:solidFill>
        </p:spPr>
      </p:pic>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10</a:t>
            </a:fld>
            <a:endParaRPr kumimoji="1" lang="ja-JP" altLang="en-US"/>
          </a:p>
        </p:txBody>
      </p:sp>
      <p:pic>
        <p:nvPicPr>
          <p:cNvPr id="8" name="図 7">
            <a:extLst>
              <a:ext uri="{FF2B5EF4-FFF2-40B4-BE49-F238E27FC236}">
                <a16:creationId xmlns:a16="http://schemas.microsoft.com/office/drawing/2014/main" id="{42960CFB-18C6-05FE-F077-E2FF6834CD6F}"/>
              </a:ext>
            </a:extLst>
          </p:cNvPr>
          <p:cNvPicPr>
            <a:picLocks noChangeAspect="1"/>
          </p:cNvPicPr>
          <p:nvPr/>
        </p:nvPicPr>
        <p:blipFill>
          <a:blip r:embed="rId4"/>
          <a:stretch>
            <a:fillRect/>
          </a:stretch>
        </p:blipFill>
        <p:spPr>
          <a:xfrm>
            <a:off x="228789" y="50777"/>
            <a:ext cx="11867535" cy="6843252"/>
          </a:xfrm>
          <a:prstGeom prst="rect">
            <a:avLst/>
          </a:prstGeom>
        </p:spPr>
      </p:pic>
      <p:sp>
        <p:nvSpPr>
          <p:cNvPr id="2" name="正方形/長方形 1">
            <a:extLst>
              <a:ext uri="{FF2B5EF4-FFF2-40B4-BE49-F238E27FC236}">
                <a16:creationId xmlns:a16="http://schemas.microsoft.com/office/drawing/2014/main" id="{153B1E8F-0A12-91CB-8181-ECE83A46FF8D}"/>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pic>
        <p:nvPicPr>
          <p:cNvPr id="9" name="図 8">
            <a:extLst>
              <a:ext uri="{FF2B5EF4-FFF2-40B4-BE49-F238E27FC236}">
                <a16:creationId xmlns:a16="http://schemas.microsoft.com/office/drawing/2014/main" id="{7E0586CD-E346-15F6-D428-05F9A75F36DB}"/>
              </a:ext>
            </a:extLst>
          </p:cNvPr>
          <p:cNvPicPr>
            <a:picLocks noChangeAspect="1"/>
          </p:cNvPicPr>
          <p:nvPr/>
        </p:nvPicPr>
        <p:blipFill>
          <a:blip r:embed="rId5"/>
          <a:stretch>
            <a:fillRect/>
          </a:stretch>
        </p:blipFill>
        <p:spPr>
          <a:xfrm>
            <a:off x="515007" y="0"/>
            <a:ext cx="11161985" cy="6858000"/>
          </a:xfrm>
          <a:prstGeom prst="rect">
            <a:avLst/>
          </a:prstGeom>
        </p:spPr>
      </p:pic>
    </p:spTree>
    <p:extLst>
      <p:ext uri="{BB962C8B-B14F-4D97-AF65-F5344CB8AC3E}">
        <p14:creationId xmlns:p14="http://schemas.microsoft.com/office/powerpoint/2010/main" val="39655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B8825B-1734-E1AE-404A-11284E7CFE5A}"/>
              </a:ext>
            </a:extLst>
          </p:cNvPr>
          <p:cNvSpPr>
            <a:spLocks noGrp="1"/>
          </p:cNvSpPr>
          <p:nvPr>
            <p:ph type="sldNum" sz="quarter" idx="12"/>
          </p:nvPr>
        </p:nvSpPr>
        <p:spPr/>
        <p:txBody>
          <a:bodyPr/>
          <a:lstStyle/>
          <a:p>
            <a:fld id="{A4C2710D-8C65-468A-97C6-A91371AC11FD}" type="slidenum">
              <a:rPr kumimoji="1" lang="ja-JP" altLang="en-US" smtClean="0"/>
              <a:t>11</a:t>
            </a:fld>
            <a:endParaRPr kumimoji="1" lang="ja-JP" altLang="en-US"/>
          </a:p>
        </p:txBody>
      </p:sp>
      <p:pic>
        <p:nvPicPr>
          <p:cNvPr id="2" name="図 1">
            <a:extLst>
              <a:ext uri="{FF2B5EF4-FFF2-40B4-BE49-F238E27FC236}">
                <a16:creationId xmlns:a16="http://schemas.microsoft.com/office/drawing/2014/main" id="{20914C64-9DE1-A1D6-A049-F06A6B8ABD39}"/>
              </a:ext>
            </a:extLst>
          </p:cNvPr>
          <p:cNvPicPr>
            <a:picLocks noChangeAspect="1"/>
          </p:cNvPicPr>
          <p:nvPr/>
        </p:nvPicPr>
        <p:blipFill>
          <a:blip r:embed="rId3"/>
          <a:stretch>
            <a:fillRect/>
          </a:stretch>
        </p:blipFill>
        <p:spPr>
          <a:xfrm>
            <a:off x="612172" y="182598"/>
            <a:ext cx="10967655" cy="6492803"/>
          </a:xfrm>
          <a:prstGeom prst="rect">
            <a:avLst/>
          </a:prstGeom>
        </p:spPr>
      </p:pic>
      <p:sp>
        <p:nvSpPr>
          <p:cNvPr id="3" name="正方形/長方形 2">
            <a:extLst>
              <a:ext uri="{FF2B5EF4-FFF2-40B4-BE49-F238E27FC236}">
                <a16:creationId xmlns:a16="http://schemas.microsoft.com/office/drawing/2014/main" id="{60D11EC3-7960-E3D0-F8BA-542BCBD8840E}"/>
              </a:ext>
            </a:extLst>
          </p:cNvPr>
          <p:cNvSpPr/>
          <p:nvPr/>
        </p:nvSpPr>
        <p:spPr>
          <a:xfrm>
            <a:off x="10883153" y="55197"/>
            <a:ext cx="1281138" cy="3651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対象の変化</a:t>
            </a:r>
          </a:p>
        </p:txBody>
      </p:sp>
    </p:spTree>
    <p:extLst>
      <p:ext uri="{BB962C8B-B14F-4D97-AF65-F5344CB8AC3E}">
        <p14:creationId xmlns:p14="http://schemas.microsoft.com/office/powerpoint/2010/main" val="42828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C3DD061-7552-2B2C-99AD-735E9E0600B4}"/>
              </a:ext>
            </a:extLst>
          </p:cNvPr>
          <p:cNvSpPr>
            <a:spLocks noGrp="1"/>
          </p:cNvSpPr>
          <p:nvPr>
            <p:ph type="sldNum" sz="quarter" idx="12"/>
          </p:nvPr>
        </p:nvSpPr>
        <p:spPr/>
        <p:txBody>
          <a:bodyPr/>
          <a:lstStyle/>
          <a:p>
            <a:fld id="{A4C2710D-8C65-468A-97C6-A91371AC11FD}" type="slidenum">
              <a:rPr kumimoji="1" lang="ja-JP" altLang="en-US" smtClean="0"/>
              <a:t>12</a:t>
            </a:fld>
            <a:endParaRPr kumimoji="1" lang="ja-JP" altLang="en-US"/>
          </a:p>
        </p:txBody>
      </p:sp>
      <p:grpSp>
        <p:nvGrpSpPr>
          <p:cNvPr id="3" name="グループ化 2">
            <a:extLst>
              <a:ext uri="{FF2B5EF4-FFF2-40B4-BE49-F238E27FC236}">
                <a16:creationId xmlns:a16="http://schemas.microsoft.com/office/drawing/2014/main" id="{0E7633F4-3A6A-6ED6-7D51-2C6C83D31460}"/>
              </a:ext>
            </a:extLst>
          </p:cNvPr>
          <p:cNvGrpSpPr/>
          <p:nvPr/>
        </p:nvGrpSpPr>
        <p:grpSpPr>
          <a:xfrm>
            <a:off x="1524000" y="0"/>
            <a:ext cx="9144000" cy="6858000"/>
            <a:chOff x="1524000" y="0"/>
            <a:chExt cx="9144000" cy="6858000"/>
          </a:xfrm>
        </p:grpSpPr>
        <p:pic>
          <p:nvPicPr>
            <p:cNvPr id="6" name="図 5">
              <a:extLst>
                <a:ext uri="{FF2B5EF4-FFF2-40B4-BE49-F238E27FC236}">
                  <a16:creationId xmlns:a16="http://schemas.microsoft.com/office/drawing/2014/main" id="{9991F940-3704-253C-0792-7BBCF24529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2" name="正方形/長方形 1">
              <a:extLst>
                <a:ext uri="{FF2B5EF4-FFF2-40B4-BE49-F238E27FC236}">
                  <a16:creationId xmlns:a16="http://schemas.microsoft.com/office/drawing/2014/main" id="{F84FBA41-0C75-CD51-9304-C741509B12B8}"/>
                </a:ext>
              </a:extLst>
            </p:cNvPr>
            <p:cNvSpPr/>
            <p:nvPr/>
          </p:nvSpPr>
          <p:spPr>
            <a:xfrm>
              <a:off x="3025171" y="321594"/>
              <a:ext cx="5133474" cy="782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畜産堆肥の代替「汚泥堆肥」</a:t>
              </a:r>
            </a:p>
          </p:txBody>
        </p:sp>
      </p:grpSp>
      <p:grpSp>
        <p:nvGrpSpPr>
          <p:cNvPr id="9" name="グループ化 8">
            <a:extLst>
              <a:ext uri="{FF2B5EF4-FFF2-40B4-BE49-F238E27FC236}">
                <a16:creationId xmlns:a16="http://schemas.microsoft.com/office/drawing/2014/main" id="{86A1AEB3-C6A2-8439-3CD9-7907B8FC93E8}"/>
              </a:ext>
            </a:extLst>
          </p:cNvPr>
          <p:cNvGrpSpPr/>
          <p:nvPr/>
        </p:nvGrpSpPr>
        <p:grpSpPr>
          <a:xfrm>
            <a:off x="1524000" y="0"/>
            <a:ext cx="9144000" cy="6858000"/>
            <a:chOff x="-3182816" y="-136525"/>
            <a:chExt cx="9144000" cy="6858000"/>
          </a:xfrm>
        </p:grpSpPr>
        <p:sp>
          <p:nvSpPr>
            <p:cNvPr id="8" name="正方形/長方形 7">
              <a:extLst>
                <a:ext uri="{FF2B5EF4-FFF2-40B4-BE49-F238E27FC236}">
                  <a16:creationId xmlns:a16="http://schemas.microsoft.com/office/drawing/2014/main" id="{68D33A2A-E916-CD4F-2DD4-ACA13A354688}"/>
                </a:ext>
              </a:extLst>
            </p:cNvPr>
            <p:cNvSpPr/>
            <p:nvPr/>
          </p:nvSpPr>
          <p:spPr>
            <a:xfrm>
              <a:off x="-3182816" y="-136525"/>
              <a:ext cx="9144000" cy="6858000"/>
            </a:xfrm>
            <a:prstGeom prst="rect">
              <a:avLst/>
            </a:prstGeom>
            <a:solidFill>
              <a:schemeClr val="bg1">
                <a:alpha val="7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CE9DCBFC-8AA7-F5EF-A765-F67F4DA04E35}"/>
                </a:ext>
              </a:extLst>
            </p:cNvPr>
            <p:cNvPicPr>
              <a:picLocks noChangeAspect="1"/>
            </p:cNvPicPr>
            <p:nvPr/>
          </p:nvPicPr>
          <p:blipFill>
            <a:blip r:embed="rId4"/>
            <a:stretch>
              <a:fillRect/>
            </a:stretch>
          </p:blipFill>
          <p:spPr>
            <a:xfrm>
              <a:off x="-1858899" y="121920"/>
              <a:ext cx="6229350" cy="6229350"/>
            </a:xfrm>
            <a:prstGeom prst="rect">
              <a:avLst/>
            </a:prstGeom>
            <a:noFill/>
          </p:spPr>
        </p:pic>
      </p:grpSp>
      <p:sp>
        <p:nvSpPr>
          <p:cNvPr id="5" name="正方形/長方形 4">
            <a:extLst>
              <a:ext uri="{FF2B5EF4-FFF2-40B4-BE49-F238E27FC236}">
                <a16:creationId xmlns:a16="http://schemas.microsoft.com/office/drawing/2014/main" id="{575ADE9D-CFEE-0F8B-48A1-01B592A39A2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今後の課題</a:t>
            </a:r>
          </a:p>
        </p:txBody>
      </p:sp>
    </p:spTree>
    <p:extLst>
      <p:ext uri="{BB962C8B-B14F-4D97-AF65-F5344CB8AC3E}">
        <p14:creationId xmlns:p14="http://schemas.microsoft.com/office/powerpoint/2010/main" val="38307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F6D9D0-538D-E926-629B-5FA35C58841B}"/>
              </a:ext>
            </a:extLst>
          </p:cNvPr>
          <p:cNvSpPr>
            <a:spLocks noGrp="1"/>
          </p:cNvSpPr>
          <p:nvPr>
            <p:ph type="title"/>
          </p:nvPr>
        </p:nvSpPr>
        <p:spPr/>
        <p:txBody>
          <a:bodyPr/>
          <a:lstStyle/>
          <a:p>
            <a:r>
              <a:rPr lang="ja-JP" altLang="en-US" dirty="0"/>
              <a:t>下期の活動課題</a:t>
            </a:r>
            <a:endParaRPr kumimoji="1" lang="ja-JP" altLang="en-US" dirty="0"/>
          </a:p>
        </p:txBody>
      </p:sp>
      <p:sp>
        <p:nvSpPr>
          <p:cNvPr id="3" name="コンテンツ プレースホルダー 2">
            <a:extLst>
              <a:ext uri="{FF2B5EF4-FFF2-40B4-BE49-F238E27FC236}">
                <a16:creationId xmlns:a16="http://schemas.microsoft.com/office/drawing/2014/main" id="{AB6E87E8-5147-92B3-BE4B-89D85D9E9234}"/>
              </a:ext>
            </a:extLst>
          </p:cNvPr>
          <p:cNvSpPr>
            <a:spLocks noGrp="1"/>
          </p:cNvSpPr>
          <p:nvPr>
            <p:ph idx="1"/>
          </p:nvPr>
        </p:nvSpPr>
        <p:spPr/>
        <p:txBody>
          <a:bodyPr>
            <a:normAutofit/>
          </a:bodyPr>
          <a:lstStyle/>
          <a:p>
            <a:r>
              <a:rPr kumimoji="1" lang="en-US" altLang="ja-JP" sz="3200" dirty="0"/>
              <a:t>WCS</a:t>
            </a:r>
            <a:r>
              <a:rPr kumimoji="1" lang="ja-JP" altLang="en-US" sz="3200" dirty="0"/>
              <a:t>専用の極短穂茎葉型品種によるサイレージ品質の確認</a:t>
            </a:r>
            <a:endParaRPr kumimoji="1" lang="en-US" altLang="ja-JP" sz="3200" dirty="0"/>
          </a:p>
          <a:p>
            <a:endParaRPr kumimoji="1" lang="en-US" altLang="ja-JP" sz="3200" dirty="0"/>
          </a:p>
          <a:p>
            <a:r>
              <a:rPr lang="ja-JP" altLang="en-US" sz="3200" dirty="0"/>
              <a:t>デントコーンのほか輪作体系に汎用できる播種機の導入</a:t>
            </a:r>
            <a:endParaRPr lang="en-US" altLang="ja-JP" sz="3200" dirty="0"/>
          </a:p>
          <a:p>
            <a:pPr marL="0" indent="0">
              <a:buNone/>
            </a:pPr>
            <a:r>
              <a:rPr lang="ja-JP" altLang="en-US" sz="3200" dirty="0"/>
              <a:t>　　　　　　　　　　　　　　　　　　（米らいふ社）</a:t>
            </a:r>
            <a:endParaRPr lang="en-US" altLang="ja-JP" sz="3200" dirty="0"/>
          </a:p>
          <a:p>
            <a:pPr marL="0" indent="0">
              <a:buNone/>
            </a:pPr>
            <a:endParaRPr lang="en-US" altLang="ja-JP" sz="3200" dirty="0"/>
          </a:p>
          <a:p>
            <a:r>
              <a:rPr lang="ja-JP" altLang="en-US" sz="3200" dirty="0"/>
              <a:t>共通課題　輪作と県産飼料のための耕畜連携の継続</a:t>
            </a:r>
            <a:endParaRPr kumimoji="1" lang="ja-JP" altLang="en-US" sz="3200" dirty="0"/>
          </a:p>
        </p:txBody>
      </p:sp>
      <p:sp>
        <p:nvSpPr>
          <p:cNvPr id="4" name="スライド番号プレースホルダー 3">
            <a:extLst>
              <a:ext uri="{FF2B5EF4-FFF2-40B4-BE49-F238E27FC236}">
                <a16:creationId xmlns:a16="http://schemas.microsoft.com/office/drawing/2014/main" id="{30CD69B2-7C8D-C6AA-1D19-8F85B48C3041}"/>
              </a:ext>
            </a:extLst>
          </p:cNvPr>
          <p:cNvSpPr>
            <a:spLocks noGrp="1"/>
          </p:cNvSpPr>
          <p:nvPr>
            <p:ph type="sldNum" sz="quarter" idx="12"/>
          </p:nvPr>
        </p:nvSpPr>
        <p:spPr/>
        <p:txBody>
          <a:bodyPr/>
          <a:lstStyle/>
          <a:p>
            <a:fld id="{A4C2710D-8C65-468A-97C6-A91371AC11FD}" type="slidenum">
              <a:rPr kumimoji="1" lang="ja-JP" altLang="en-US" smtClean="0"/>
              <a:t>13</a:t>
            </a:fld>
            <a:endParaRPr kumimoji="1" lang="ja-JP" altLang="en-US"/>
          </a:p>
        </p:txBody>
      </p:sp>
    </p:spTree>
    <p:extLst>
      <p:ext uri="{BB962C8B-B14F-4D97-AF65-F5344CB8AC3E}">
        <p14:creationId xmlns:p14="http://schemas.microsoft.com/office/powerpoint/2010/main" val="79983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6455F77-3330-EBB1-7040-6E097FC814B9}"/>
              </a:ext>
            </a:extLst>
          </p:cNvPr>
          <p:cNvSpPr>
            <a:spLocks noGrp="1"/>
          </p:cNvSpPr>
          <p:nvPr>
            <p:ph type="sldNum" sz="quarter" idx="12"/>
          </p:nvPr>
        </p:nvSpPr>
        <p:spPr/>
        <p:txBody>
          <a:bodyPr/>
          <a:lstStyle/>
          <a:p>
            <a:fld id="{A4C2710D-8C65-468A-97C6-A91371AC11FD}" type="slidenum">
              <a:rPr kumimoji="1" lang="ja-JP" altLang="en-US" smtClean="0"/>
              <a:t>14</a:t>
            </a:fld>
            <a:endParaRPr kumimoji="1" lang="ja-JP" altLang="en-US"/>
          </a:p>
        </p:txBody>
      </p:sp>
    </p:spTree>
    <p:extLst>
      <p:ext uri="{BB962C8B-B14F-4D97-AF65-F5344CB8AC3E}">
        <p14:creationId xmlns:p14="http://schemas.microsoft.com/office/powerpoint/2010/main" val="46793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19969-94C9-88EA-1400-3FCC746D66C4}"/>
              </a:ext>
            </a:extLst>
          </p:cNvPr>
          <p:cNvSpPr>
            <a:spLocks noGrp="1"/>
          </p:cNvSpPr>
          <p:nvPr>
            <p:ph type="title"/>
          </p:nvPr>
        </p:nvSpPr>
        <p:spPr/>
        <p:txBody>
          <a:bodyPr/>
          <a:lstStyle/>
          <a:p>
            <a:r>
              <a:rPr kumimoji="1" lang="ja-JP" altLang="en-US" dirty="0"/>
              <a:t>以下没スライド</a:t>
            </a:r>
          </a:p>
        </p:txBody>
      </p:sp>
      <p:sp>
        <p:nvSpPr>
          <p:cNvPr id="3" name="コンテンツ プレースホルダー 2">
            <a:extLst>
              <a:ext uri="{FF2B5EF4-FFF2-40B4-BE49-F238E27FC236}">
                <a16:creationId xmlns:a16="http://schemas.microsoft.com/office/drawing/2014/main" id="{F60DB1EF-0440-865B-F416-D65DBFED84E5}"/>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B1E4FD4-9210-97A7-133A-7FE6880E0555}"/>
              </a:ext>
            </a:extLst>
          </p:cNvPr>
          <p:cNvSpPr>
            <a:spLocks noGrp="1"/>
          </p:cNvSpPr>
          <p:nvPr>
            <p:ph type="sldNum" sz="quarter" idx="12"/>
          </p:nvPr>
        </p:nvSpPr>
        <p:spPr/>
        <p:txBody>
          <a:bodyPr/>
          <a:lstStyle/>
          <a:p>
            <a:fld id="{A4C2710D-8C65-468A-97C6-A91371AC11FD}" type="slidenum">
              <a:rPr kumimoji="1" lang="ja-JP" altLang="en-US" smtClean="0"/>
              <a:t>15</a:t>
            </a:fld>
            <a:endParaRPr kumimoji="1" lang="ja-JP" altLang="en-US"/>
          </a:p>
        </p:txBody>
      </p:sp>
    </p:spTree>
    <p:extLst>
      <p:ext uri="{BB962C8B-B14F-4D97-AF65-F5344CB8AC3E}">
        <p14:creationId xmlns:p14="http://schemas.microsoft.com/office/powerpoint/2010/main" val="399603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9B489-A14D-D4F9-A4D6-5977DBECE1BA}"/>
              </a:ext>
            </a:extLst>
          </p:cNvPr>
          <p:cNvSpPr>
            <a:spLocks noGrp="1"/>
          </p:cNvSpPr>
          <p:nvPr>
            <p:ph type="title"/>
          </p:nvPr>
        </p:nvSpPr>
        <p:spPr/>
        <p:txBody>
          <a:bodyPr/>
          <a:lstStyle/>
          <a:p>
            <a:r>
              <a:rPr kumimoji="1" lang="ja-JP" altLang="en-US" dirty="0"/>
              <a:t>イネ</a:t>
            </a:r>
            <a:r>
              <a:rPr kumimoji="1" lang="en-US" altLang="ja-JP" dirty="0"/>
              <a:t>WCS</a:t>
            </a:r>
            <a:r>
              <a:rPr kumimoji="1" lang="ja-JP" altLang="en-US" dirty="0"/>
              <a:t>栽培の経済性</a:t>
            </a:r>
          </a:p>
        </p:txBody>
      </p:sp>
      <p:sp>
        <p:nvSpPr>
          <p:cNvPr id="3" name="コンテンツ プレースホルダー 2">
            <a:extLst>
              <a:ext uri="{FF2B5EF4-FFF2-40B4-BE49-F238E27FC236}">
                <a16:creationId xmlns:a16="http://schemas.microsoft.com/office/drawing/2014/main" id="{E2130E4C-CD21-0B43-C696-BEE89DA5AC14}"/>
              </a:ext>
            </a:extLst>
          </p:cNvPr>
          <p:cNvSpPr>
            <a:spLocks noGrp="1"/>
          </p:cNvSpPr>
          <p:nvPr>
            <p:ph idx="1"/>
          </p:nvPr>
        </p:nvSpPr>
        <p:spPr>
          <a:xfrm>
            <a:off x="838200" y="1690688"/>
            <a:ext cx="10515600" cy="4486275"/>
          </a:xfrm>
        </p:spPr>
        <p:txBody>
          <a:bodyPr>
            <a:noAutofit/>
          </a:bodyPr>
          <a:lstStyle/>
          <a:p>
            <a:pPr marL="0" indent="0">
              <a:buNone/>
            </a:pPr>
            <a:r>
              <a:rPr kumimoji="1" lang="ja-JP" altLang="en-US" sz="3200" dirty="0"/>
              <a:t>財務会計ではなく</a:t>
            </a:r>
            <a:r>
              <a:rPr kumimoji="1" lang="ja-JP" altLang="en-US" sz="3200" b="1" dirty="0"/>
              <a:t>管理会計</a:t>
            </a:r>
            <a:r>
              <a:rPr kumimoji="1" lang="ja-JP" altLang="en-US" sz="3200" dirty="0"/>
              <a:t>で。</a:t>
            </a:r>
            <a:endParaRPr kumimoji="1" lang="en-US" altLang="ja-JP" sz="3200" dirty="0"/>
          </a:p>
          <a:p>
            <a:pPr marL="0" indent="0">
              <a:buNone/>
            </a:pPr>
            <a:endParaRPr lang="en-US" altLang="ja-JP" dirty="0"/>
          </a:p>
          <a:p>
            <a:pPr marL="0" indent="0">
              <a:buNone/>
            </a:pPr>
            <a:r>
              <a:rPr lang="ja-JP" altLang="en-US" dirty="0"/>
              <a:t>１</a:t>
            </a:r>
            <a:r>
              <a:rPr lang="en-US" altLang="ja-JP" dirty="0"/>
              <a:t>.</a:t>
            </a:r>
            <a:r>
              <a:rPr kumimoji="1" lang="ja-JP" altLang="en-US" dirty="0"/>
              <a:t>収入計ー</a:t>
            </a:r>
            <a:r>
              <a:rPr kumimoji="1" lang="ja-JP" altLang="en-US" b="1" dirty="0"/>
              <a:t>面積での変動費</a:t>
            </a:r>
            <a:r>
              <a:rPr kumimoji="1" lang="ja-JP" altLang="en-US" dirty="0"/>
              <a:t>＝限界利益　 　  →　</a:t>
            </a:r>
            <a:r>
              <a:rPr lang="ja-JP" altLang="en-US" b="1" dirty="0"/>
              <a:t>プラスに着目</a:t>
            </a:r>
            <a:endParaRPr lang="en-US" altLang="ja-JP" b="1" dirty="0"/>
          </a:p>
          <a:p>
            <a:pPr marL="0" indent="0">
              <a:buNone/>
            </a:pPr>
            <a:endParaRPr lang="en-US" altLang="ja-JP" b="1" dirty="0"/>
          </a:p>
          <a:p>
            <a:pPr marL="0" indent="0">
              <a:buNone/>
            </a:pPr>
            <a:r>
              <a:rPr lang="ja-JP" altLang="en-US" dirty="0"/>
              <a:t>２</a:t>
            </a:r>
            <a:r>
              <a:rPr lang="en-US" altLang="ja-JP" dirty="0"/>
              <a:t>.</a:t>
            </a:r>
            <a:r>
              <a:rPr lang="ja-JP" altLang="en-US" b="1" dirty="0"/>
              <a:t>補助金、交付金</a:t>
            </a:r>
            <a:r>
              <a:rPr lang="ja-JP" altLang="en-US" dirty="0"/>
              <a:t>を収入に加える　→　</a:t>
            </a:r>
            <a:r>
              <a:rPr lang="ja-JP" altLang="en-US" b="1" dirty="0"/>
              <a:t>助成ありきの事業</a:t>
            </a:r>
            <a:endParaRPr lang="en-US" altLang="ja-JP" b="1" dirty="0"/>
          </a:p>
          <a:p>
            <a:pPr marL="0" indent="0">
              <a:buNone/>
            </a:pPr>
            <a:endParaRPr lang="en-US" altLang="ja-JP" b="1" dirty="0"/>
          </a:p>
          <a:p>
            <a:pPr marL="0" indent="0">
              <a:buNone/>
            </a:pPr>
            <a:r>
              <a:rPr lang="ja-JP" altLang="en-US" dirty="0"/>
              <a:t>３</a:t>
            </a:r>
            <a:r>
              <a:rPr lang="en-US" altLang="ja-JP" dirty="0"/>
              <a:t>.</a:t>
            </a:r>
            <a:r>
              <a:rPr kumimoji="1" lang="ja-JP" altLang="en-US" dirty="0"/>
              <a:t>共通の固定費は</a:t>
            </a:r>
            <a:r>
              <a:rPr kumimoji="1" lang="ja-JP" altLang="en-US" b="1" dirty="0"/>
              <a:t>作目案分不要　　→　分け方で加減</a:t>
            </a:r>
            <a:r>
              <a:rPr lang="ja-JP" altLang="en-US" b="1" dirty="0"/>
              <a:t>が</a:t>
            </a:r>
            <a:r>
              <a:rPr kumimoji="1" lang="ja-JP" altLang="en-US" b="1" dirty="0"/>
              <a:t>可能</a:t>
            </a:r>
            <a:endParaRPr kumimoji="1" lang="en-US" altLang="ja-JP" b="1" dirty="0"/>
          </a:p>
          <a:p>
            <a:pPr marL="0" indent="0">
              <a:buNone/>
            </a:pPr>
            <a:endParaRPr kumimoji="1" lang="en-US" altLang="ja-JP" dirty="0"/>
          </a:p>
          <a:p>
            <a:pPr marL="0" indent="0">
              <a:buNone/>
            </a:pPr>
            <a:r>
              <a:rPr lang="ja-JP" altLang="en-US" dirty="0"/>
              <a:t>４</a:t>
            </a:r>
            <a:r>
              <a:rPr lang="en-US" altLang="ja-JP" dirty="0"/>
              <a:t>.</a:t>
            </a:r>
            <a:r>
              <a:rPr lang="ja-JP" altLang="en-US" dirty="0"/>
              <a:t>専用の</a:t>
            </a:r>
            <a:r>
              <a:rPr kumimoji="1" lang="ja-JP" altLang="en-US" dirty="0"/>
              <a:t>減価償却費は</a:t>
            </a:r>
            <a:r>
              <a:rPr kumimoji="1" lang="ja-JP" altLang="en-US" b="1" dirty="0"/>
              <a:t>耐久年数</a:t>
            </a:r>
            <a:r>
              <a:rPr kumimoji="1" lang="ja-JP" altLang="en-US" dirty="0"/>
              <a:t>で計算</a:t>
            </a:r>
            <a:r>
              <a:rPr lang="ja-JP" altLang="en-US" dirty="0"/>
              <a:t> </a:t>
            </a:r>
            <a:r>
              <a:rPr kumimoji="1" lang="ja-JP" altLang="en-US" dirty="0"/>
              <a:t>→</a:t>
            </a:r>
            <a:r>
              <a:rPr lang="ja-JP" altLang="en-US" dirty="0"/>
              <a:t> </a:t>
            </a:r>
            <a:r>
              <a:rPr lang="ja-JP" altLang="en-US" sz="2400" b="1" dirty="0"/>
              <a:t>法定耐用年数は過小評価</a:t>
            </a:r>
            <a:endParaRPr lang="en-US" altLang="ja-JP" sz="2400" b="1" dirty="0"/>
          </a:p>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9612187B-BBB2-7B3B-1A05-A4938E119377}"/>
              </a:ext>
            </a:extLst>
          </p:cNvPr>
          <p:cNvSpPr>
            <a:spLocks noGrp="1"/>
          </p:cNvSpPr>
          <p:nvPr>
            <p:ph type="sldNum" sz="quarter" idx="12"/>
          </p:nvPr>
        </p:nvSpPr>
        <p:spPr/>
        <p:txBody>
          <a:bodyPr/>
          <a:lstStyle/>
          <a:p>
            <a:fld id="{A4C2710D-8C65-468A-97C6-A91371AC11FD}" type="slidenum">
              <a:rPr kumimoji="1" lang="ja-JP" altLang="en-US" smtClean="0"/>
              <a:t>16</a:t>
            </a:fld>
            <a:endParaRPr kumimoji="1" lang="ja-JP" altLang="en-US"/>
          </a:p>
        </p:txBody>
      </p:sp>
      <p:graphicFrame>
        <p:nvGraphicFramePr>
          <p:cNvPr id="6" name="コンテンツ プレースホルダー 7">
            <a:extLst>
              <a:ext uri="{FF2B5EF4-FFF2-40B4-BE49-F238E27FC236}">
                <a16:creationId xmlns:a16="http://schemas.microsoft.com/office/drawing/2014/main" id="{A515F4DC-8764-0B27-45A3-8B289176028F}"/>
              </a:ext>
            </a:extLst>
          </p:cNvPr>
          <p:cNvGraphicFramePr>
            <a:graphicFrameLocks/>
          </p:cNvGraphicFramePr>
          <p:nvPr>
            <p:extLst>
              <p:ext uri="{D42A27DB-BD31-4B8C-83A1-F6EECF244321}">
                <p14:modId xmlns:p14="http://schemas.microsoft.com/office/powerpoint/2010/main" val="1871807076"/>
              </p:ext>
            </p:extLst>
          </p:nvPr>
        </p:nvGraphicFramePr>
        <p:xfrm>
          <a:off x="0" y="106658"/>
          <a:ext cx="12192001" cy="6560226"/>
        </p:xfrm>
        <a:graphic>
          <a:graphicData uri="http://schemas.openxmlformats.org/drawingml/2006/table">
            <a:tbl>
              <a:tblPr>
                <a:tableStyleId>{5C22544A-7EE6-4342-B048-85BDC9FD1C3A}</a:tableStyleId>
              </a:tblPr>
              <a:tblGrid>
                <a:gridCol w="3251199">
                  <a:extLst>
                    <a:ext uri="{9D8B030D-6E8A-4147-A177-3AD203B41FA5}">
                      <a16:colId xmlns:a16="http://schemas.microsoft.com/office/drawing/2014/main" val="3305563376"/>
                    </a:ext>
                  </a:extLst>
                </a:gridCol>
                <a:gridCol w="3267704">
                  <a:extLst>
                    <a:ext uri="{9D8B030D-6E8A-4147-A177-3AD203B41FA5}">
                      <a16:colId xmlns:a16="http://schemas.microsoft.com/office/drawing/2014/main" val="2410578058"/>
                    </a:ext>
                  </a:extLst>
                </a:gridCol>
                <a:gridCol w="2310498">
                  <a:extLst>
                    <a:ext uri="{9D8B030D-6E8A-4147-A177-3AD203B41FA5}">
                      <a16:colId xmlns:a16="http://schemas.microsoft.com/office/drawing/2014/main" val="927219881"/>
                    </a:ext>
                  </a:extLst>
                </a:gridCol>
                <a:gridCol w="3362600">
                  <a:extLst>
                    <a:ext uri="{9D8B030D-6E8A-4147-A177-3AD203B41FA5}">
                      <a16:colId xmlns:a16="http://schemas.microsoft.com/office/drawing/2014/main" val="3852078277"/>
                    </a:ext>
                  </a:extLst>
                </a:gridCol>
              </a:tblGrid>
              <a:tr h="370020">
                <a:tc>
                  <a:txBody>
                    <a:bodyPr/>
                    <a:lstStyle/>
                    <a:p>
                      <a:pPr algn="l" fontAlgn="b"/>
                      <a:r>
                        <a:rPr lang="zh-TW" altLang="en-US" sz="2000" u="none" strike="noStrike" dirty="0">
                          <a:effectLst/>
                        </a:rPr>
                        <a:t>変動損益計算書</a:t>
                      </a:r>
                      <a:endParaRPr lang="zh-TW"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83268240"/>
                  </a:ext>
                </a:extLst>
              </a:tr>
              <a:tr h="370020">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874813582"/>
                  </a:ext>
                </a:extLst>
              </a:tr>
              <a:tr h="535787">
                <a:tc>
                  <a:txBody>
                    <a:bodyPr/>
                    <a:lstStyle/>
                    <a:p>
                      <a:pPr algn="ctr" fontAlgn="b"/>
                      <a:r>
                        <a:rPr lang="en-US" sz="1800" u="none" strike="noStrike" dirty="0">
                          <a:effectLst/>
                        </a:rPr>
                        <a:t>10a</a:t>
                      </a:r>
                      <a:r>
                        <a:rPr lang="ja-JP" altLang="en-US" sz="1800" u="none" strike="noStrike" dirty="0">
                          <a:effectLst/>
                        </a:rPr>
                        <a:t>あたり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生産農家</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コントラクター</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b="0" i="0" u="none" strike="noStrike" dirty="0">
                          <a:solidFill>
                            <a:srgbClr val="000000"/>
                          </a:solidFill>
                          <a:effectLst/>
                          <a:latin typeface="Yu Gothic" panose="020B0400000000000000" pitchFamily="50" charset="-128"/>
                          <a:ea typeface="Yu Gothic" panose="020B0400000000000000" pitchFamily="50" charset="-128"/>
                        </a:rPr>
                        <a:t>備考</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75241"/>
                  </a:ext>
                </a:extLst>
              </a:tr>
              <a:tr h="370020">
                <a:tc>
                  <a:txBody>
                    <a:bodyPr/>
                    <a:lstStyle/>
                    <a:p>
                      <a:pPr algn="ctr" fontAlgn="b"/>
                      <a:r>
                        <a:rPr lang="ja-JP" altLang="en-US" sz="1800" u="none" strike="noStrike" dirty="0">
                          <a:effectLst/>
                        </a:rPr>
                        <a:t>販売額</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21197414"/>
                  </a:ext>
                </a:extLst>
              </a:tr>
              <a:tr h="370020">
                <a:tc>
                  <a:txBody>
                    <a:bodyPr/>
                    <a:lstStyle/>
                    <a:p>
                      <a:pPr algn="ctr" fontAlgn="b"/>
                      <a:r>
                        <a:rPr lang="ja-JP" altLang="en-US" sz="1800" u="none" strike="noStrike" dirty="0">
                          <a:effectLst/>
                        </a:rPr>
                        <a:t>交付金</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637092"/>
                  </a:ext>
                </a:extLst>
              </a:tr>
              <a:tr h="370020">
                <a:tc>
                  <a:txBody>
                    <a:bodyPr/>
                    <a:lstStyle/>
                    <a:p>
                      <a:pPr algn="ctr" fontAlgn="b"/>
                      <a:r>
                        <a:rPr lang="ja-JP" altLang="en-US" sz="1800" u="none" strike="noStrike" dirty="0">
                          <a:effectLst/>
                        </a:rPr>
                        <a:t>収入計</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107,900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a:effectLst/>
                        </a:rPr>
                        <a:t>107,900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0196114"/>
                  </a:ext>
                </a:extLst>
              </a:tr>
              <a:tr h="370020">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1711668"/>
                  </a:ext>
                </a:extLst>
              </a:tr>
              <a:tr h="370020">
                <a:tc>
                  <a:txBody>
                    <a:bodyPr/>
                    <a:lstStyle/>
                    <a:p>
                      <a:pPr algn="ctr" fontAlgn="b"/>
                      <a:r>
                        <a:rPr lang="ja-JP" altLang="en-US" sz="1800" u="none" strike="noStrike">
                          <a:effectLst/>
                        </a:rPr>
                        <a:t>材料費</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90941517"/>
                  </a:ext>
                </a:extLst>
              </a:tr>
              <a:tr h="384821">
                <a:tc>
                  <a:txBody>
                    <a:bodyPr/>
                    <a:lstStyle/>
                    <a:p>
                      <a:pPr algn="ctr" fontAlgn="b"/>
                      <a:r>
                        <a:rPr lang="ja-JP" altLang="en-US" sz="1800" u="none" strike="noStrike" dirty="0">
                          <a:effectLst/>
                        </a:rPr>
                        <a:t>収穫委託</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16,400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7335665"/>
                  </a:ext>
                </a:extLst>
              </a:tr>
              <a:tr h="573893">
                <a:tc>
                  <a:txBody>
                    <a:bodyPr/>
                    <a:lstStyle/>
                    <a:p>
                      <a:pPr algn="ctr" fontAlgn="b"/>
                      <a:r>
                        <a:rPr lang="zh-TW" altLang="en-US" sz="1800" u="none" strike="noStrike" dirty="0">
                          <a:effectLst/>
                        </a:rPr>
                        <a:t>変動費計（対面積）</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38,319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134657"/>
                  </a:ext>
                </a:extLst>
              </a:tr>
              <a:tr h="370020">
                <a:tc>
                  <a:txBody>
                    <a:bodyPr/>
                    <a:lstStyle/>
                    <a:p>
                      <a:pPr algn="ctr" fontAlgn="b"/>
                      <a:r>
                        <a:rPr lang="ja-JP" altLang="en-US" sz="1800" u="none" strike="noStrike" dirty="0">
                          <a:effectLst/>
                        </a:rPr>
                        <a:t>限界利益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69,581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85,981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638702"/>
                  </a:ext>
                </a:extLst>
              </a:tr>
              <a:tr h="370020">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83487668"/>
                  </a:ext>
                </a:extLst>
              </a:tr>
              <a:tr h="370020">
                <a:tc>
                  <a:txBody>
                    <a:bodyPr/>
                    <a:lstStyle/>
                    <a:p>
                      <a:pPr algn="ctr" fontAlgn="b"/>
                      <a:r>
                        <a:rPr lang="ja-JP" altLang="en-US" sz="1800" u="none" strike="noStrike" dirty="0">
                          <a:effectLst/>
                        </a:rPr>
                        <a:t>面積（</a:t>
                      </a:r>
                      <a:r>
                        <a:rPr lang="en-US" sz="1800" u="none" strike="noStrike" dirty="0">
                          <a:effectLst/>
                        </a:rPr>
                        <a:t>ha)</a:t>
                      </a:r>
                      <a:endParaRPr 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a:t>
                      </a:r>
                      <a:r>
                        <a:rPr lang="ja-JP" altLang="en-US" sz="1800" u="none" strike="noStrike" dirty="0">
                          <a:effectLst/>
                        </a:rPr>
                        <a:t>戸平均</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9443051"/>
                  </a:ext>
                </a:extLst>
              </a:tr>
              <a:tr h="384821">
                <a:tc>
                  <a:txBody>
                    <a:bodyPr/>
                    <a:lstStyle/>
                    <a:p>
                      <a:pPr algn="ctr"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5,566,480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6,878,480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2143043"/>
                  </a:ext>
                </a:extLst>
              </a:tr>
              <a:tr h="384821">
                <a:tc>
                  <a:txBody>
                    <a:bodyPr/>
                    <a:lstStyle/>
                    <a:p>
                      <a:pPr algn="ctr" fontAlgn="b"/>
                      <a:r>
                        <a:rPr lang="zh-TW" altLang="en-US" sz="1800" u="none" strike="noStrike" dirty="0">
                          <a:effectLst/>
                        </a:rPr>
                        <a:t>専用機減価償却費</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657,421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耐久年数</a:t>
                      </a:r>
                      <a:r>
                        <a:rPr lang="en-US" altLang="ja-JP" sz="1800" u="none" strike="noStrike" dirty="0">
                          <a:effectLst/>
                        </a:rPr>
                        <a:t>14</a:t>
                      </a:r>
                      <a:r>
                        <a:rPr lang="ja-JP" altLang="en-US" sz="1800" u="none" strike="noStrike" dirty="0">
                          <a:effectLst/>
                        </a:rPr>
                        <a:t>年</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390898"/>
                  </a:ext>
                </a:extLst>
              </a:tr>
              <a:tr h="595883">
                <a:tc>
                  <a:txBody>
                    <a:bodyPr/>
                    <a:lstStyle/>
                    <a:p>
                      <a:pPr algn="ctr" fontAlgn="b"/>
                      <a:r>
                        <a:rPr lang="zh-TW" altLang="en-US" sz="2000" b="1" u="none" strike="noStrike" dirty="0">
                          <a:effectLst/>
                        </a:rPr>
                        <a:t>専用機減価償却費控除</a:t>
                      </a:r>
                      <a:endParaRPr lang="zh-TW" altLang="en-US"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5,566,480</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6,221,059</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b="1" u="none" strike="noStrike" dirty="0">
                          <a:effectLst/>
                        </a:rPr>
                        <a:t>利益と固定費の一部を含む</a:t>
                      </a:r>
                      <a:endParaRPr lang="ja-JP" altLang="en-US" sz="18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17410"/>
                  </a:ext>
                </a:extLst>
              </a:tr>
            </a:tbl>
          </a:graphicData>
        </a:graphic>
      </p:graphicFrame>
    </p:spTree>
    <p:extLst>
      <p:ext uri="{BB962C8B-B14F-4D97-AF65-F5344CB8AC3E}">
        <p14:creationId xmlns:p14="http://schemas.microsoft.com/office/powerpoint/2010/main" val="24893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4A2F1-4D02-3536-D346-BD5080DC4881}"/>
              </a:ext>
            </a:extLst>
          </p:cNvPr>
          <p:cNvSpPr>
            <a:spLocks noGrp="1"/>
          </p:cNvSpPr>
          <p:nvPr>
            <p:ph type="title"/>
          </p:nvPr>
        </p:nvSpPr>
        <p:spPr/>
        <p:txBody>
          <a:bodyPr/>
          <a:lstStyle/>
          <a:p>
            <a:endParaRPr kumimoji="1" lang="ja-JP" altLang="en-US"/>
          </a:p>
        </p:txBody>
      </p:sp>
      <p:graphicFrame>
        <p:nvGraphicFramePr>
          <p:cNvPr id="6" name="コンテンツ プレースホルダー 5">
            <a:extLst>
              <a:ext uri="{FF2B5EF4-FFF2-40B4-BE49-F238E27FC236}">
                <a16:creationId xmlns:a16="http://schemas.microsoft.com/office/drawing/2014/main" id="{3F9544D8-9079-8A10-07D5-390D54D0BF17}"/>
              </a:ext>
            </a:extLst>
          </p:cNvPr>
          <p:cNvGraphicFramePr>
            <a:graphicFrameLocks noGrp="1"/>
          </p:cNvGraphicFramePr>
          <p:nvPr>
            <p:ph idx="1"/>
          </p:nvPr>
        </p:nvGraphicFramePr>
        <p:xfrm>
          <a:off x="838200" y="1825625"/>
          <a:ext cx="10814305" cy="417152"/>
        </p:xfrm>
        <a:graphic>
          <a:graphicData uri="http://schemas.openxmlformats.org/drawingml/2006/table">
            <a:tbl>
              <a:tblPr>
                <a:tableStyleId>{5C22544A-7EE6-4342-B048-85BDC9FD1C3A}</a:tableStyleId>
              </a:tblPr>
              <a:tblGrid>
                <a:gridCol w="3349406">
                  <a:extLst>
                    <a:ext uri="{9D8B030D-6E8A-4147-A177-3AD203B41FA5}">
                      <a16:colId xmlns:a16="http://schemas.microsoft.com/office/drawing/2014/main" val="2069921820"/>
                    </a:ext>
                  </a:extLst>
                </a:gridCol>
                <a:gridCol w="1852863">
                  <a:extLst>
                    <a:ext uri="{9D8B030D-6E8A-4147-A177-3AD203B41FA5}">
                      <a16:colId xmlns:a16="http://schemas.microsoft.com/office/drawing/2014/main" val="79517056"/>
                    </a:ext>
                  </a:extLst>
                </a:gridCol>
                <a:gridCol w="1977574">
                  <a:extLst>
                    <a:ext uri="{9D8B030D-6E8A-4147-A177-3AD203B41FA5}">
                      <a16:colId xmlns:a16="http://schemas.microsoft.com/office/drawing/2014/main" val="2436388926"/>
                    </a:ext>
                  </a:extLst>
                </a:gridCol>
                <a:gridCol w="3634462">
                  <a:extLst>
                    <a:ext uri="{9D8B030D-6E8A-4147-A177-3AD203B41FA5}">
                      <a16:colId xmlns:a16="http://schemas.microsoft.com/office/drawing/2014/main" val="2319488562"/>
                    </a:ext>
                  </a:extLst>
                </a:gridCol>
              </a:tblGrid>
              <a:tr h="417152">
                <a:tc>
                  <a:txBody>
                    <a:bodyPr/>
                    <a:lstStyle/>
                    <a:p>
                      <a:pPr algn="l"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4,102,950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4,299,050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936334560"/>
                  </a:ext>
                </a:extLst>
              </a:tr>
            </a:tbl>
          </a:graphicData>
        </a:graphic>
      </p:graphicFrame>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17</a:t>
            </a:fld>
            <a:endParaRPr kumimoji="1" lang="ja-JP" altLang="en-US"/>
          </a:p>
        </p:txBody>
      </p:sp>
      <p:pic>
        <p:nvPicPr>
          <p:cNvPr id="10" name="コンテンツ プレースホルダー 5">
            <a:extLst>
              <a:ext uri="{FF2B5EF4-FFF2-40B4-BE49-F238E27FC236}">
                <a16:creationId xmlns:a16="http://schemas.microsoft.com/office/drawing/2014/main" id="{E6E8FD01-24C6-029E-2E4E-CCFF371AA1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5" y="365760"/>
            <a:ext cx="12180580" cy="6120000"/>
          </a:xfrm>
          <a:prstGeom prst="rect">
            <a:avLst/>
          </a:prstGeom>
        </p:spPr>
      </p:pic>
    </p:spTree>
    <p:extLst>
      <p:ext uri="{BB962C8B-B14F-4D97-AF65-F5344CB8AC3E}">
        <p14:creationId xmlns:p14="http://schemas.microsoft.com/office/powerpoint/2010/main" val="23365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2D3D454-C3B8-C425-7210-D4F2C52C84FE}"/>
              </a:ext>
            </a:extLst>
          </p:cNvPr>
          <p:cNvSpPr>
            <a:spLocks noGrp="1"/>
          </p:cNvSpPr>
          <p:nvPr>
            <p:ph type="sldNum" sz="quarter" idx="12"/>
          </p:nvPr>
        </p:nvSpPr>
        <p:spPr/>
        <p:txBody>
          <a:bodyPr/>
          <a:lstStyle/>
          <a:p>
            <a:fld id="{A4C2710D-8C65-468A-97C6-A91371AC11FD}" type="slidenum">
              <a:rPr kumimoji="1" lang="ja-JP" altLang="en-US" smtClean="0"/>
              <a:t>18</a:t>
            </a:fld>
            <a:endParaRPr kumimoji="1" lang="ja-JP" altLang="en-US"/>
          </a:p>
        </p:txBody>
      </p:sp>
      <p:grpSp>
        <p:nvGrpSpPr>
          <p:cNvPr id="2" name="グループ化 1">
            <a:extLst>
              <a:ext uri="{FF2B5EF4-FFF2-40B4-BE49-F238E27FC236}">
                <a16:creationId xmlns:a16="http://schemas.microsoft.com/office/drawing/2014/main" id="{165245B0-40C7-7138-534B-2686E8D41F64}"/>
              </a:ext>
            </a:extLst>
          </p:cNvPr>
          <p:cNvGrpSpPr/>
          <p:nvPr/>
        </p:nvGrpSpPr>
        <p:grpSpPr>
          <a:xfrm>
            <a:off x="467623" y="187879"/>
            <a:ext cx="11256754" cy="6482241"/>
            <a:chOff x="0" y="0"/>
            <a:chExt cx="11256754" cy="6482241"/>
          </a:xfrm>
        </p:grpSpPr>
        <p:graphicFrame>
          <p:nvGraphicFramePr>
            <p:cNvPr id="3" name="グラフ 2">
              <a:extLst>
                <a:ext uri="{FF2B5EF4-FFF2-40B4-BE49-F238E27FC236}">
                  <a16:creationId xmlns:a16="http://schemas.microsoft.com/office/drawing/2014/main" id="{D7F090E0-5E6E-4903-A44E-1DF387523964}"/>
                </a:ext>
              </a:extLst>
            </p:cNvPr>
            <p:cNvGraphicFramePr>
              <a:graphicFrameLocks/>
            </p:cNvGraphicFramePr>
            <p:nvPr/>
          </p:nvGraphicFramePr>
          <p:xfrm>
            <a:off x="0" y="2241"/>
            <a:ext cx="5400000" cy="64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21006303-8030-43F6-B1CC-21C13F8CA77A}"/>
                </a:ext>
              </a:extLst>
            </p:cNvPr>
            <p:cNvGraphicFramePr>
              <a:graphicFrameLocks/>
            </p:cNvGraphicFramePr>
            <p:nvPr/>
          </p:nvGraphicFramePr>
          <p:xfrm>
            <a:off x="5856754" y="0"/>
            <a:ext cx="5400000" cy="648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6" name="正方形/長方形 5">
            <a:extLst>
              <a:ext uri="{FF2B5EF4-FFF2-40B4-BE49-F238E27FC236}">
                <a16:creationId xmlns:a16="http://schemas.microsoft.com/office/drawing/2014/main" id="{71123F76-B08B-E4B6-062F-B233A74178A8}"/>
              </a:ext>
            </a:extLst>
          </p:cNvPr>
          <p:cNvSpPr/>
          <p:nvPr/>
        </p:nvSpPr>
        <p:spPr>
          <a:xfrm>
            <a:off x="381446" y="187879"/>
            <a:ext cx="5486177" cy="6480000"/>
          </a:xfrm>
          <a:prstGeom prst="rect">
            <a:avLst/>
          </a:prstGeom>
          <a:solidFill>
            <a:schemeClr val="bg1">
              <a:lumMod val="95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022F8DB-15D2-A9BF-F427-62030EAFB2C2}"/>
              </a:ext>
            </a:extLst>
          </p:cNvPr>
          <p:cNvSpPr/>
          <p:nvPr/>
        </p:nvSpPr>
        <p:spPr>
          <a:xfrm>
            <a:off x="6324377" y="187879"/>
            <a:ext cx="5486177" cy="64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グラフ 7">
            <a:extLst>
              <a:ext uri="{FF2B5EF4-FFF2-40B4-BE49-F238E27FC236}">
                <a16:creationId xmlns:a16="http://schemas.microsoft.com/office/drawing/2014/main" id="{6C79F732-2D9D-4207-8F7C-BBA21038CDC7}"/>
              </a:ext>
            </a:extLst>
          </p:cNvPr>
          <p:cNvGraphicFramePr>
            <a:graphicFrameLocks/>
          </p:cNvGraphicFramePr>
          <p:nvPr/>
        </p:nvGraphicFramePr>
        <p:xfrm>
          <a:off x="406712" y="199286"/>
          <a:ext cx="5400000" cy="64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7583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5595B-D6A1-60F9-7FBE-29EF322DDFBC}"/>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D20E1FE-B3B6-4D5E-7960-6C73A428361A}"/>
              </a:ext>
            </a:extLst>
          </p:cNvPr>
          <p:cNvSpPr>
            <a:spLocks noGrp="1"/>
          </p:cNvSpPr>
          <p:nvPr>
            <p:ph type="sldNum" sz="quarter" idx="12"/>
          </p:nvPr>
        </p:nvSpPr>
        <p:spPr/>
        <p:txBody>
          <a:bodyPr/>
          <a:lstStyle/>
          <a:p>
            <a:fld id="{A4C2710D-8C65-468A-97C6-A91371AC11FD}" type="slidenum">
              <a:rPr kumimoji="1" lang="ja-JP" altLang="en-US" smtClean="0"/>
              <a:t>19</a:t>
            </a:fld>
            <a:endParaRPr kumimoji="1" lang="ja-JP" altLang="en-US"/>
          </a:p>
        </p:txBody>
      </p:sp>
      <p:graphicFrame>
        <p:nvGraphicFramePr>
          <p:cNvPr id="8" name="コンテンツ プレースホルダー 7">
            <a:extLst>
              <a:ext uri="{FF2B5EF4-FFF2-40B4-BE49-F238E27FC236}">
                <a16:creationId xmlns:a16="http://schemas.microsoft.com/office/drawing/2014/main" id="{FAA2DC51-0F1C-A112-2D31-9ED849428645}"/>
              </a:ext>
            </a:extLst>
          </p:cNvPr>
          <p:cNvGraphicFramePr>
            <a:graphicFrameLocks noGrp="1"/>
          </p:cNvGraphicFramePr>
          <p:nvPr>
            <p:ph idx="1"/>
            <p:extLst>
              <p:ext uri="{D42A27DB-BD31-4B8C-83A1-F6EECF244321}">
                <p14:modId xmlns:p14="http://schemas.microsoft.com/office/powerpoint/2010/main" val="422188554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8569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266B4-967F-6E5A-2E03-D166CBD5CE3F}"/>
              </a:ext>
            </a:extLst>
          </p:cNvPr>
          <p:cNvSpPr>
            <a:spLocks noGrp="1"/>
          </p:cNvSpPr>
          <p:nvPr>
            <p:ph type="title"/>
          </p:nvPr>
        </p:nvSpPr>
        <p:spPr/>
        <p:txBody>
          <a:bodyPr/>
          <a:lstStyle/>
          <a:p>
            <a:r>
              <a:rPr kumimoji="1" lang="ja-JP" altLang="en-US" dirty="0"/>
              <a:t>斐川地域における稲</a:t>
            </a:r>
            <a:r>
              <a:rPr kumimoji="1" lang="en-US" altLang="ja-JP" dirty="0"/>
              <a:t>WCS</a:t>
            </a:r>
            <a:r>
              <a:rPr kumimoji="1" lang="ja-JP" altLang="en-US" dirty="0"/>
              <a:t>生産</a:t>
            </a:r>
          </a:p>
        </p:txBody>
      </p:sp>
      <p:sp>
        <p:nvSpPr>
          <p:cNvPr id="3" name="コンテンツ プレースホルダー 2">
            <a:extLst>
              <a:ext uri="{FF2B5EF4-FFF2-40B4-BE49-F238E27FC236}">
                <a16:creationId xmlns:a16="http://schemas.microsoft.com/office/drawing/2014/main" id="{31B49089-B682-934F-2156-4281FDF219C4}"/>
              </a:ext>
            </a:extLst>
          </p:cNvPr>
          <p:cNvSpPr>
            <a:spLocks noGrp="1"/>
          </p:cNvSpPr>
          <p:nvPr>
            <p:ph idx="1"/>
          </p:nvPr>
        </p:nvSpPr>
        <p:spPr/>
        <p:txBody>
          <a:bodyPr>
            <a:normAutofit fontScale="92500" lnSpcReduction="10000"/>
          </a:bodyPr>
          <a:lstStyle/>
          <a:p>
            <a:pPr marL="0" indent="0">
              <a:buNone/>
            </a:pPr>
            <a:r>
              <a:rPr kumimoji="1" lang="ja-JP" altLang="en-US" sz="4000" dirty="0"/>
              <a:t>対象名　斐川町</a:t>
            </a:r>
            <a:r>
              <a:rPr kumimoji="1" lang="en-US" altLang="ja-JP" sz="4000" dirty="0"/>
              <a:t>WCS</a:t>
            </a:r>
            <a:r>
              <a:rPr kumimoji="1" lang="ja-JP" altLang="en-US" sz="4000" dirty="0"/>
              <a:t>生産協議会</a:t>
            </a:r>
            <a:endParaRPr kumimoji="1" lang="en-US" altLang="ja-JP" sz="4000" dirty="0"/>
          </a:p>
          <a:p>
            <a:pPr marL="0" indent="0">
              <a:buNone/>
            </a:pPr>
            <a:r>
              <a:rPr lang="ja-JP" altLang="en-US" sz="3600" dirty="0"/>
              <a:t>　　　</a:t>
            </a:r>
            <a:r>
              <a:rPr kumimoji="1" lang="ja-JP" altLang="en-US" sz="3600" dirty="0"/>
              <a:t>（事務局 </a:t>
            </a:r>
            <a:r>
              <a:rPr kumimoji="1" lang="en-US" altLang="ja-JP" sz="3600" dirty="0"/>
              <a:t>JA</a:t>
            </a:r>
            <a:r>
              <a:rPr kumimoji="1" lang="ja-JP" altLang="en-US" sz="3600" dirty="0"/>
              <a:t>しまね</a:t>
            </a:r>
            <a:r>
              <a:rPr lang="ja-JP" altLang="en-US" sz="3600" dirty="0"/>
              <a:t>斐川地区本部</a:t>
            </a:r>
            <a:r>
              <a:rPr kumimoji="1" lang="ja-JP" altLang="en-US" sz="3600" dirty="0"/>
              <a:t>）</a:t>
            </a:r>
            <a:endParaRPr kumimoji="1" lang="en-US" altLang="ja-JP" sz="3600" dirty="0"/>
          </a:p>
          <a:p>
            <a:pPr marL="0" indent="0">
              <a:buNone/>
            </a:pPr>
            <a:r>
              <a:rPr lang="ja-JP" altLang="en-US" sz="3600" dirty="0"/>
              <a:t>沿　革　</a:t>
            </a:r>
            <a:endParaRPr lang="en-US" altLang="ja-JP" sz="3600" dirty="0"/>
          </a:p>
          <a:p>
            <a:pPr marL="0" indent="0">
              <a:buNone/>
            </a:pPr>
            <a:r>
              <a:rPr lang="ja-JP" altLang="en-US" sz="3200" dirty="0"/>
              <a:t>　平成２９年　　　町内３農家が稲</a:t>
            </a:r>
            <a:r>
              <a:rPr lang="en-US" altLang="ja-JP" sz="3200" dirty="0"/>
              <a:t>WCS</a:t>
            </a:r>
            <a:r>
              <a:rPr lang="ja-JP" altLang="en-US" sz="3200" dirty="0"/>
              <a:t>の生産販売開始</a:t>
            </a:r>
            <a:endParaRPr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令和    </a:t>
            </a:r>
            <a:r>
              <a:rPr kumimoji="1" lang="en-US" altLang="ja-JP" sz="3200" dirty="0"/>
              <a:t>5 </a:t>
            </a:r>
            <a:r>
              <a:rPr kumimoji="1" lang="ja-JP" altLang="en-US" sz="3200" dirty="0"/>
              <a:t>年  　　 </a:t>
            </a:r>
            <a:r>
              <a:rPr kumimoji="1" lang="en-US" altLang="ja-JP" sz="3200" dirty="0"/>
              <a:t>15</a:t>
            </a:r>
            <a:r>
              <a:rPr kumimoji="1" lang="ja-JP" altLang="en-US" sz="3200" dirty="0"/>
              <a:t>経営体　</a:t>
            </a:r>
            <a:r>
              <a:rPr lang="ja-JP" altLang="en-US" sz="3200" dirty="0"/>
              <a:t>栽培</a:t>
            </a:r>
            <a:r>
              <a:rPr kumimoji="1" lang="ja-JP" altLang="en-US" sz="3200" dirty="0"/>
              <a:t>面積１００</a:t>
            </a:r>
            <a:r>
              <a:rPr lang="ja-JP" altLang="en-US" sz="3200" dirty="0"/>
              <a:t>ｈａ</a:t>
            </a:r>
            <a:r>
              <a:rPr kumimoji="1" lang="ja-JP" altLang="en-US" sz="3200" dirty="0"/>
              <a:t>　</a:t>
            </a:r>
            <a:endParaRPr kumimoji="1" lang="en-US" altLang="ja-JP" sz="3200" dirty="0"/>
          </a:p>
          <a:p>
            <a:pPr marL="0" indent="0">
              <a:buNone/>
            </a:pPr>
            <a:r>
              <a:rPr lang="ja-JP" altLang="en-US" sz="3200" dirty="0"/>
              <a:t>　</a:t>
            </a:r>
            <a:r>
              <a:rPr kumimoji="1" lang="ja-JP" altLang="en-US" sz="3500" b="1" u="sng" dirty="0"/>
              <a:t>令和  </a:t>
            </a:r>
            <a:r>
              <a:rPr kumimoji="1" lang="ja-JP" altLang="en-US" sz="1700" b="1" u="sng" dirty="0"/>
              <a:t> </a:t>
            </a:r>
            <a:r>
              <a:rPr lang="ja-JP" altLang="en-US" sz="3500" b="1" u="sng" dirty="0"/>
              <a:t>同年</a:t>
            </a:r>
            <a:r>
              <a:rPr kumimoji="1" lang="en-US" altLang="ja-JP" sz="3500" b="1" u="sng" dirty="0"/>
              <a:t>12</a:t>
            </a:r>
            <a:r>
              <a:rPr kumimoji="1" lang="ja-JP" altLang="en-US" sz="3500" b="1" u="sng" dirty="0"/>
              <a:t>月　 本協議会を設立</a:t>
            </a:r>
            <a:endParaRPr kumimoji="1" lang="en-US" altLang="ja-JP" sz="3200" b="1" u="sng" dirty="0"/>
          </a:p>
        </p:txBody>
      </p:sp>
      <p:sp>
        <p:nvSpPr>
          <p:cNvPr id="4" name="スライド番号プレースホルダー 3">
            <a:extLst>
              <a:ext uri="{FF2B5EF4-FFF2-40B4-BE49-F238E27FC236}">
                <a16:creationId xmlns:a16="http://schemas.microsoft.com/office/drawing/2014/main" id="{DE342FFD-D020-50D9-BAFA-9699B2FD5CF5}"/>
              </a:ext>
            </a:extLst>
          </p:cNvPr>
          <p:cNvSpPr>
            <a:spLocks noGrp="1"/>
          </p:cNvSpPr>
          <p:nvPr>
            <p:ph type="sldNum" sz="quarter" idx="12"/>
          </p:nvPr>
        </p:nvSpPr>
        <p:spPr/>
        <p:txBody>
          <a:bodyPr/>
          <a:lstStyle/>
          <a:p>
            <a:fld id="{A4C2710D-8C65-468A-97C6-A91371AC11FD}" type="slidenum">
              <a:rPr kumimoji="1" lang="ja-JP" altLang="en-US" smtClean="0"/>
              <a:t>2</a:t>
            </a:fld>
            <a:endParaRPr kumimoji="1" lang="ja-JP" altLang="en-US"/>
          </a:p>
        </p:txBody>
      </p:sp>
      <p:sp>
        <p:nvSpPr>
          <p:cNvPr id="5" name="正方形/長方形 4">
            <a:extLst>
              <a:ext uri="{FF2B5EF4-FFF2-40B4-BE49-F238E27FC236}">
                <a16:creationId xmlns:a16="http://schemas.microsoft.com/office/drawing/2014/main" id="{A52FF3B3-6819-CAEF-BCFE-45488BA52125}"/>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2574217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749248-16F5-B340-D4D1-27CF6622AEAB}"/>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BC63A07-ADAB-4888-3673-8582E6C9A35B}"/>
              </a:ext>
            </a:extLst>
          </p:cNvPr>
          <p:cNvSpPr>
            <a:spLocks noGrp="1"/>
          </p:cNvSpPr>
          <p:nvPr>
            <p:ph type="sldNum" sz="quarter" idx="12"/>
          </p:nvPr>
        </p:nvSpPr>
        <p:spPr/>
        <p:txBody>
          <a:bodyPr/>
          <a:lstStyle/>
          <a:p>
            <a:fld id="{A4C2710D-8C65-468A-97C6-A91371AC11FD}" type="slidenum">
              <a:rPr kumimoji="1" lang="ja-JP" altLang="en-US" smtClean="0"/>
              <a:t>20</a:t>
            </a:fld>
            <a:endParaRPr kumimoji="1" lang="ja-JP" altLang="en-US"/>
          </a:p>
        </p:txBody>
      </p:sp>
      <p:graphicFrame>
        <p:nvGraphicFramePr>
          <p:cNvPr id="6" name="コンテンツ プレースホルダー 5">
            <a:extLst>
              <a:ext uri="{FF2B5EF4-FFF2-40B4-BE49-F238E27FC236}">
                <a16:creationId xmlns:a16="http://schemas.microsoft.com/office/drawing/2014/main" id="{47441F91-8FFE-8F03-AAA7-BB71195118DE}"/>
              </a:ext>
            </a:extLst>
          </p:cNvPr>
          <p:cNvGraphicFramePr>
            <a:graphicFrameLocks noGrp="1"/>
          </p:cNvGraphicFramePr>
          <p:nvPr>
            <p:ph idx="1"/>
            <p:extLst>
              <p:ext uri="{D42A27DB-BD31-4B8C-83A1-F6EECF244321}">
                <p14:modId xmlns:p14="http://schemas.microsoft.com/office/powerpoint/2010/main" val="78788632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6328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DDE2462-1459-CD6E-6205-D6BE3D77B6EE}"/>
              </a:ext>
            </a:extLst>
          </p:cNvPr>
          <p:cNvSpPr>
            <a:spLocks noGrp="1"/>
          </p:cNvSpPr>
          <p:nvPr>
            <p:ph idx="1"/>
          </p:nvPr>
        </p:nvSpPr>
        <p:spPr>
          <a:xfrm>
            <a:off x="838200" y="648045"/>
            <a:ext cx="10515600" cy="5233543"/>
          </a:xfrm>
        </p:spPr>
        <p:txBody>
          <a:bodyPr>
            <a:normAutofit fontScale="92500" lnSpcReduction="10000"/>
          </a:bodyPr>
          <a:lstStyle/>
          <a:p>
            <a:pPr marL="0" indent="0">
              <a:buNone/>
            </a:pPr>
            <a:r>
              <a:rPr kumimoji="1" lang="ja-JP" altLang="en-US" sz="2800" dirty="0"/>
              <a:t>令和６年　　　栽培面積１２７ｈａ（販売）に拡大</a:t>
            </a:r>
            <a:r>
              <a:rPr kumimoji="1" lang="ja-JP" altLang="en-US" dirty="0"/>
              <a:t>　</a:t>
            </a:r>
            <a:endParaRPr kumimoji="1" lang="en-US" altLang="ja-JP" dirty="0"/>
          </a:p>
          <a:p>
            <a:pPr marL="0" indent="0">
              <a:buNone/>
            </a:pPr>
            <a:r>
              <a:rPr lang="ja-JP" altLang="en-US" dirty="0"/>
              <a:t> </a:t>
            </a:r>
            <a:endParaRPr lang="en-US" altLang="ja-JP" dirty="0"/>
          </a:p>
          <a:p>
            <a:pPr marL="0" indent="0">
              <a:buNone/>
            </a:pPr>
            <a:r>
              <a:rPr kumimoji="1" lang="ja-JP" altLang="en-US" dirty="0"/>
              <a:t>令和７年　　　生産者１３戸　畜産農家１</a:t>
            </a:r>
            <a:r>
              <a:rPr kumimoji="1" lang="en-US" altLang="ja-JP" dirty="0"/>
              <a:t>5</a:t>
            </a:r>
            <a:r>
              <a:rPr kumimoji="1" lang="ja-JP" altLang="en-US" dirty="0"/>
              <a:t>戸（市内２戸）</a:t>
            </a:r>
            <a:endParaRPr kumimoji="1" lang="en-US" altLang="ja-JP" dirty="0"/>
          </a:p>
          <a:p>
            <a:pPr marL="0" indent="0">
              <a:buNone/>
            </a:pPr>
            <a:r>
              <a:rPr kumimoji="1" lang="ja-JP" altLang="en-US" dirty="0"/>
              <a:t>　　　　　　　栽培面積１０２ｈａに減少</a:t>
            </a:r>
            <a:endParaRPr kumimoji="1" lang="en-US" altLang="ja-JP" dirty="0"/>
          </a:p>
          <a:p>
            <a:pPr marL="0" indent="0">
              <a:buNone/>
            </a:pPr>
            <a:endParaRPr lang="en-US" altLang="ja-JP" dirty="0"/>
          </a:p>
          <a:p>
            <a:pPr marL="0" indent="0">
              <a:buNone/>
            </a:pPr>
            <a:endParaRPr kumimoji="1" lang="en-US" altLang="ja-JP" dirty="0"/>
          </a:p>
          <a:p>
            <a:pPr marL="0" indent="0">
              <a:buNone/>
            </a:pPr>
            <a:r>
              <a:rPr kumimoji="1" lang="ja-JP" altLang="en-US" dirty="0"/>
              <a:t>　</a:t>
            </a:r>
          </a:p>
          <a:p>
            <a:pPr marL="0" indent="0">
              <a:buNone/>
            </a:pPr>
            <a:endParaRPr kumimoji="1" lang="en-US" altLang="ja-JP" sz="4400" dirty="0"/>
          </a:p>
          <a:p>
            <a:pPr marL="0" indent="0">
              <a:buNone/>
            </a:pPr>
            <a:r>
              <a:rPr kumimoji="1" lang="ja-JP" altLang="en-US" sz="3200" dirty="0"/>
              <a:t>　　</a:t>
            </a:r>
            <a:endParaRPr kumimoji="1" lang="en-US" altLang="ja-JP" sz="3200" dirty="0"/>
          </a:p>
          <a:p>
            <a:pPr marL="0" indent="0">
              <a:buNone/>
            </a:pPr>
            <a:r>
              <a:rPr kumimoji="1" lang="ja-JP" altLang="en-US" sz="3200" dirty="0"/>
              <a:t>　　令和７年生産期待量　　２，１５６トン</a:t>
            </a:r>
            <a:endParaRPr kumimoji="1" lang="en-US" altLang="ja-JP" sz="3200" dirty="0"/>
          </a:p>
          <a:p>
            <a:pPr marL="0" indent="0">
              <a:buNone/>
            </a:pPr>
            <a:r>
              <a:rPr kumimoji="1" lang="ja-JP" altLang="en-US" sz="3200" dirty="0"/>
              <a:t>　　　　　　</a:t>
            </a:r>
            <a:r>
              <a:rPr lang="ja-JP" altLang="en-US" sz="3200" dirty="0"/>
              <a:t>価　格</a:t>
            </a:r>
            <a:r>
              <a:rPr kumimoji="1" lang="ja-JP" altLang="en-US" sz="3200" dirty="0"/>
              <a:t>　　　　２，９</a:t>
            </a:r>
            <a:r>
              <a:rPr lang="ja-JP" altLang="en-US" sz="3200" dirty="0"/>
              <a:t>３２</a:t>
            </a:r>
            <a:r>
              <a:rPr kumimoji="1" lang="ja-JP" altLang="en-US" sz="3200" dirty="0"/>
              <a:t>万円</a:t>
            </a:r>
            <a:r>
              <a:rPr lang="ja-JP" altLang="en-US" sz="2600" dirty="0"/>
              <a:t>          </a:t>
            </a:r>
            <a:endParaRPr kumimoji="1" lang="ja-JP" altLang="en-US" sz="4400" dirty="0"/>
          </a:p>
        </p:txBody>
      </p:sp>
      <p:sp>
        <p:nvSpPr>
          <p:cNvPr id="4" name="スライド番号プレースホルダー 3">
            <a:extLst>
              <a:ext uri="{FF2B5EF4-FFF2-40B4-BE49-F238E27FC236}">
                <a16:creationId xmlns:a16="http://schemas.microsoft.com/office/drawing/2014/main" id="{AAB9EB6D-AE5D-10FF-9028-03F1DDEA1782}"/>
              </a:ext>
            </a:extLst>
          </p:cNvPr>
          <p:cNvSpPr>
            <a:spLocks noGrp="1"/>
          </p:cNvSpPr>
          <p:nvPr>
            <p:ph type="sldNum" sz="quarter" idx="12"/>
          </p:nvPr>
        </p:nvSpPr>
        <p:spPr/>
        <p:txBody>
          <a:bodyPr/>
          <a:lstStyle/>
          <a:p>
            <a:fld id="{A4C2710D-8C65-468A-97C6-A91371AC11FD}" type="slidenum">
              <a:rPr kumimoji="1" lang="ja-JP" altLang="en-US" smtClean="0"/>
              <a:t>3</a:t>
            </a:fld>
            <a:endParaRPr kumimoji="1" lang="ja-JP" altLang="en-US"/>
          </a:p>
        </p:txBody>
      </p:sp>
      <p:graphicFrame>
        <p:nvGraphicFramePr>
          <p:cNvPr id="2" name="図表 1">
            <a:extLst>
              <a:ext uri="{FF2B5EF4-FFF2-40B4-BE49-F238E27FC236}">
                <a16:creationId xmlns:a16="http://schemas.microsoft.com/office/drawing/2014/main" id="{8D283C05-CE61-B483-CBD9-C2D16E2B351E}"/>
              </a:ext>
            </a:extLst>
          </p:cNvPr>
          <p:cNvGraphicFramePr/>
          <p:nvPr>
            <p:extLst>
              <p:ext uri="{D42A27DB-BD31-4B8C-83A1-F6EECF244321}">
                <p14:modId xmlns:p14="http://schemas.microsoft.com/office/powerpoint/2010/main" val="3667330511"/>
              </p:ext>
            </p:extLst>
          </p:nvPr>
        </p:nvGraphicFramePr>
        <p:xfrm>
          <a:off x="1894497" y="1084149"/>
          <a:ext cx="8775700" cy="5842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正方形/長方形 4">
            <a:extLst>
              <a:ext uri="{FF2B5EF4-FFF2-40B4-BE49-F238E27FC236}">
                <a16:creationId xmlns:a16="http://schemas.microsoft.com/office/drawing/2014/main" id="{27333DB8-A56C-4E2A-A4ED-C977CE6A84D4}"/>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77804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1DA2D2E-3F1B-B2C2-A4FC-4C0D98B265DD}"/>
              </a:ext>
            </a:extLst>
          </p:cNvPr>
          <p:cNvPicPr>
            <a:picLocks noGrp="1" noChangeAspect="1"/>
          </p:cNvPicPr>
          <p:nvPr>
            <p:ph idx="1"/>
          </p:nvPr>
        </p:nvPicPr>
        <p:blipFill>
          <a:blip r:embed="rId3"/>
          <a:stretch>
            <a:fillRect/>
          </a:stretch>
        </p:blipFill>
        <p:spPr>
          <a:xfrm>
            <a:off x="21925" y="-795528"/>
            <a:ext cx="12170075" cy="8449055"/>
          </a:xfrm>
        </p:spPr>
      </p:pic>
      <p:sp>
        <p:nvSpPr>
          <p:cNvPr id="4" name="スライド番号プレースホルダー 3">
            <a:extLst>
              <a:ext uri="{FF2B5EF4-FFF2-40B4-BE49-F238E27FC236}">
                <a16:creationId xmlns:a16="http://schemas.microsoft.com/office/drawing/2014/main" id="{5BC13E57-A1F2-6759-E8A8-A8B7E52FC681}"/>
              </a:ext>
            </a:extLst>
          </p:cNvPr>
          <p:cNvSpPr>
            <a:spLocks noGrp="1"/>
          </p:cNvSpPr>
          <p:nvPr>
            <p:ph type="sldNum" sz="quarter" idx="12"/>
          </p:nvPr>
        </p:nvSpPr>
        <p:spPr/>
        <p:txBody>
          <a:bodyPr/>
          <a:lstStyle/>
          <a:p>
            <a:fld id="{A4C2710D-8C65-468A-97C6-A91371AC11FD}"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C9EA228F-BE6B-D719-FEDB-7BF17863FF2E}"/>
              </a:ext>
            </a:extLst>
          </p:cNvPr>
          <p:cNvSpPr>
            <a:spLocks noGrp="1"/>
          </p:cNvSpPr>
          <p:nvPr>
            <p:ph type="title"/>
          </p:nvPr>
        </p:nvSpPr>
        <p:spPr>
          <a:xfrm>
            <a:off x="655320" y="-171323"/>
            <a:ext cx="10515600" cy="1325563"/>
          </a:xfrm>
        </p:spPr>
        <p:txBody>
          <a:bodyPr/>
          <a:lstStyle/>
          <a:p>
            <a:r>
              <a:rPr kumimoji="1" lang="ja-JP" altLang="en-US" sz="4400" dirty="0"/>
              <a:t>斐川町</a:t>
            </a:r>
            <a:r>
              <a:rPr kumimoji="1" lang="en-US" altLang="ja-JP" sz="4400" dirty="0"/>
              <a:t>WCS</a:t>
            </a:r>
            <a:r>
              <a:rPr kumimoji="1" lang="ja-JP" altLang="en-US" sz="4400" dirty="0"/>
              <a:t>生産協議会　</a:t>
            </a:r>
            <a:r>
              <a:rPr lang="ja-JP" altLang="en-US" dirty="0"/>
              <a:t>生産地点</a:t>
            </a:r>
            <a:endParaRPr kumimoji="1" lang="ja-JP" altLang="en-US" dirty="0"/>
          </a:p>
        </p:txBody>
      </p:sp>
      <p:graphicFrame>
        <p:nvGraphicFramePr>
          <p:cNvPr id="3" name="コンテンツ プレースホルダー 4">
            <a:extLst>
              <a:ext uri="{FF2B5EF4-FFF2-40B4-BE49-F238E27FC236}">
                <a16:creationId xmlns:a16="http://schemas.microsoft.com/office/drawing/2014/main" id="{45E43664-9410-DA5D-5C42-B261D458D984}"/>
              </a:ext>
            </a:extLst>
          </p:cNvPr>
          <p:cNvGraphicFramePr>
            <a:graphicFrameLocks/>
          </p:cNvGraphicFramePr>
          <p:nvPr>
            <p:extLst>
              <p:ext uri="{D42A27DB-BD31-4B8C-83A1-F6EECF244321}">
                <p14:modId xmlns:p14="http://schemas.microsoft.com/office/powerpoint/2010/main" val="3087251157"/>
              </p:ext>
            </p:extLst>
          </p:nvPr>
        </p:nvGraphicFramePr>
        <p:xfrm>
          <a:off x="2267712" y="38991"/>
          <a:ext cx="6986016" cy="6819009"/>
        </p:xfrm>
        <a:graphic>
          <a:graphicData uri="http://schemas.openxmlformats.org/drawingml/2006/table">
            <a:tbl>
              <a:tblPr>
                <a:tableStyleId>{5C22544A-7EE6-4342-B048-85BDC9FD1C3A}</a:tableStyleId>
              </a:tblPr>
              <a:tblGrid>
                <a:gridCol w="3493008">
                  <a:extLst>
                    <a:ext uri="{9D8B030D-6E8A-4147-A177-3AD203B41FA5}">
                      <a16:colId xmlns:a16="http://schemas.microsoft.com/office/drawing/2014/main" val="1212885132"/>
                    </a:ext>
                  </a:extLst>
                </a:gridCol>
                <a:gridCol w="3493008">
                  <a:extLst>
                    <a:ext uri="{9D8B030D-6E8A-4147-A177-3AD203B41FA5}">
                      <a16:colId xmlns:a16="http://schemas.microsoft.com/office/drawing/2014/main" val="666846950"/>
                    </a:ext>
                  </a:extLst>
                </a:gridCol>
              </a:tblGrid>
              <a:tr h="771278">
                <a:tc>
                  <a:txBody>
                    <a:bodyPr/>
                    <a:lstStyle/>
                    <a:p>
                      <a:pPr algn="ctr" fontAlgn="b"/>
                      <a:r>
                        <a:rPr lang="ja-JP" altLang="en-US" sz="3200" u="none" strike="noStrike" dirty="0">
                          <a:effectLst/>
                        </a:rPr>
                        <a:t>供給先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tc>
                  <a:txBody>
                    <a:bodyPr/>
                    <a:lstStyle/>
                    <a:p>
                      <a:pPr algn="ctr" fontAlgn="b"/>
                      <a:r>
                        <a:rPr lang="ja-JP" altLang="en-US" sz="3200" u="none" strike="noStrike" dirty="0">
                          <a:effectLst/>
                        </a:rPr>
                        <a:t>農家戸数</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2343230339"/>
                  </a:ext>
                </a:extLst>
              </a:tr>
              <a:tr h="771278">
                <a:tc>
                  <a:txBody>
                    <a:bodyPr/>
                    <a:lstStyle/>
                    <a:p>
                      <a:pPr algn="ctr" fontAlgn="b"/>
                      <a:r>
                        <a:rPr lang="ja-JP" altLang="en-US" sz="3200" u="none" strike="noStrike">
                          <a:effectLst/>
                        </a:rPr>
                        <a:t>雲南市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5</a:t>
                      </a:r>
                    </a:p>
                  </a:txBody>
                  <a:tcPr marL="9525" marR="9525" marT="9525" marB="0" anchor="b"/>
                </a:tc>
                <a:extLst>
                  <a:ext uri="{0D108BD9-81ED-4DB2-BD59-A6C34878D82A}">
                    <a16:rowId xmlns:a16="http://schemas.microsoft.com/office/drawing/2014/main" val="2866142214"/>
                  </a:ext>
                </a:extLst>
              </a:tr>
              <a:tr h="771278">
                <a:tc>
                  <a:txBody>
                    <a:bodyPr/>
                    <a:lstStyle/>
                    <a:p>
                      <a:pPr algn="ctr" fontAlgn="b"/>
                      <a:r>
                        <a:rPr lang="ja-JP" altLang="en-US" sz="3200" u="none" strike="noStrike">
                          <a:effectLst/>
                        </a:rPr>
                        <a:t>大田市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a:effectLst/>
                        </a:rPr>
                        <a:t>3</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071877019"/>
                  </a:ext>
                </a:extLst>
              </a:tr>
              <a:tr h="771278">
                <a:tc>
                  <a:txBody>
                    <a:bodyPr/>
                    <a:lstStyle/>
                    <a:p>
                      <a:pPr algn="ctr" fontAlgn="b"/>
                      <a:r>
                        <a:rPr lang="ja-JP" altLang="en-US" sz="3200" u="none" strike="noStrike">
                          <a:effectLst/>
                        </a:rPr>
                        <a:t>出雲市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2</a:t>
                      </a:r>
                    </a:p>
                  </a:txBody>
                  <a:tcPr marL="9525" marR="9525" marT="9525" marB="0" anchor="b"/>
                </a:tc>
                <a:extLst>
                  <a:ext uri="{0D108BD9-81ED-4DB2-BD59-A6C34878D82A}">
                    <a16:rowId xmlns:a16="http://schemas.microsoft.com/office/drawing/2014/main" val="1514923219"/>
                  </a:ext>
                </a:extLst>
              </a:tr>
              <a:tr h="648785">
                <a:tc>
                  <a:txBody>
                    <a:bodyPr/>
                    <a:lstStyle/>
                    <a:p>
                      <a:pPr algn="ctr" fontAlgn="b"/>
                      <a:r>
                        <a:rPr lang="ja-JP" altLang="en-US" sz="3200" u="none" strike="noStrike">
                          <a:effectLst/>
                        </a:rPr>
                        <a:t>奥出雲町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a:effectLst/>
                        </a:rPr>
                        <a:t>2</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546070293"/>
                  </a:ext>
                </a:extLst>
              </a:tr>
              <a:tr h="771278">
                <a:tc>
                  <a:txBody>
                    <a:bodyPr/>
                    <a:lstStyle/>
                    <a:p>
                      <a:pPr algn="ctr" fontAlgn="b"/>
                      <a:r>
                        <a:rPr lang="ja-JP" altLang="en-US" sz="3200" u="none" strike="noStrike">
                          <a:effectLst/>
                        </a:rPr>
                        <a:t>飯南町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2</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767981856"/>
                  </a:ext>
                </a:extLst>
              </a:tr>
              <a:tr h="771278">
                <a:tc>
                  <a:txBody>
                    <a:bodyPr/>
                    <a:lstStyle/>
                    <a:p>
                      <a:pPr algn="ctr" fontAlgn="b"/>
                      <a:r>
                        <a:rPr lang="ja-JP" altLang="en-US" sz="3200" u="none" strike="noStrike">
                          <a:effectLst/>
                        </a:rPr>
                        <a:t>西ノ島町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640486217"/>
                  </a:ext>
                </a:extLst>
              </a:tr>
              <a:tr h="771278">
                <a:tc>
                  <a:txBody>
                    <a:bodyPr/>
                    <a:lstStyle/>
                    <a:p>
                      <a:pPr algn="ctr" fontAlgn="b"/>
                      <a:r>
                        <a:rPr lang="ja-JP" altLang="en-US" sz="3200" u="none" strike="noStrike">
                          <a:effectLst/>
                        </a:rPr>
                        <a:t>知夫村</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909399677"/>
                  </a:ext>
                </a:extLst>
              </a:tr>
              <a:tr h="771278">
                <a:tc>
                  <a:txBody>
                    <a:bodyPr/>
                    <a:lstStyle/>
                    <a:p>
                      <a:pPr algn="ctr" fontAlgn="b"/>
                      <a:r>
                        <a:rPr lang="ja-JP" altLang="en-US" sz="3200" u="none" strike="noStrike" dirty="0">
                          <a:effectLst/>
                        </a:rPr>
                        <a:t>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tc>
                  <a:txBody>
                    <a:bodyPr/>
                    <a:lstStyle/>
                    <a:p>
                      <a:pPr algn="ctr" fontAlgn="b"/>
                      <a:r>
                        <a:rPr lang="en-US" altLang="ja-JP" sz="3200" u="none" strike="noStrike" dirty="0">
                          <a:effectLst/>
                        </a:rPr>
                        <a:t>16</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3127881875"/>
                  </a:ext>
                </a:extLst>
              </a:tr>
            </a:tbl>
          </a:graphicData>
        </a:graphic>
      </p:graphicFrame>
      <p:sp>
        <p:nvSpPr>
          <p:cNvPr id="5" name="正方形/長方形 4">
            <a:extLst>
              <a:ext uri="{FF2B5EF4-FFF2-40B4-BE49-F238E27FC236}">
                <a16:creationId xmlns:a16="http://schemas.microsoft.com/office/drawing/2014/main" id="{B90F941C-0EF3-20D4-72E9-823BE48118AF}"/>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5968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CAA563B-1C8F-FA0F-4B5E-88CFC4355630}"/>
              </a:ext>
            </a:extLst>
          </p:cNvPr>
          <p:cNvSpPr>
            <a:spLocks noGrp="1"/>
          </p:cNvSpPr>
          <p:nvPr>
            <p:ph type="title"/>
          </p:nvPr>
        </p:nvSpPr>
        <p:spPr/>
        <p:txBody>
          <a:bodyPr/>
          <a:lstStyle/>
          <a:p>
            <a:r>
              <a:rPr lang="ja-JP" altLang="en-US" dirty="0"/>
              <a:t>栽培スケジュール</a:t>
            </a:r>
          </a:p>
        </p:txBody>
      </p:sp>
      <p:sp>
        <p:nvSpPr>
          <p:cNvPr id="5" name="コンテンツ プレースホルダー 4">
            <a:extLst>
              <a:ext uri="{FF2B5EF4-FFF2-40B4-BE49-F238E27FC236}">
                <a16:creationId xmlns:a16="http://schemas.microsoft.com/office/drawing/2014/main" id="{8B945A11-A50F-40DC-F376-D3EA3928FA0A}"/>
              </a:ext>
            </a:extLst>
          </p:cNvPr>
          <p:cNvSpPr>
            <a:spLocks noGrp="1"/>
          </p:cNvSpPr>
          <p:nvPr>
            <p:ph idx="1"/>
          </p:nvPr>
        </p:nvSpPr>
        <p:spPr/>
        <p:txBody>
          <a:bodyPr>
            <a:normAutofit fontScale="77500" lnSpcReduction="20000"/>
          </a:bodyPr>
          <a:lstStyle/>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主食用品種は牛が消化できないモミが多い　</a:t>
            </a:r>
            <a:endParaRPr lang="en-US" altLang="ja-JP" dirty="0"/>
          </a:p>
          <a:p>
            <a:pPr marL="0" indent="0">
              <a:buNone/>
            </a:pPr>
            <a:r>
              <a:rPr lang="ja-JP" altLang="en-US" dirty="0"/>
              <a:t>　→　モミが熟さないうちに収穫　</a:t>
            </a:r>
            <a:r>
              <a:rPr lang="ja-JP" altLang="en-US" b="1" dirty="0"/>
              <a:t>収穫適期が短い</a:t>
            </a:r>
            <a:endParaRPr lang="en-US" altLang="ja-JP" b="1" dirty="0"/>
          </a:p>
          <a:p>
            <a:pPr marL="0" indent="0">
              <a:buNone/>
            </a:pPr>
            <a:endParaRPr lang="en-US" altLang="ja-JP" dirty="0"/>
          </a:p>
          <a:p>
            <a:r>
              <a:rPr lang="ja-JP" altLang="en-US" dirty="0"/>
              <a:t>イネ</a:t>
            </a:r>
            <a:r>
              <a:rPr lang="en-US" altLang="ja-JP" dirty="0"/>
              <a:t>WCS</a:t>
            </a:r>
            <a:r>
              <a:rPr lang="ja-JP" altLang="en-US" dirty="0"/>
              <a:t>用</a:t>
            </a:r>
            <a:r>
              <a:rPr lang="ja-JP" altLang="en-US" u="sng" dirty="0"/>
              <a:t>極短穂型</a:t>
            </a:r>
            <a:r>
              <a:rPr lang="ja-JP" altLang="en-US" dirty="0"/>
              <a:t>品種　つきはやか、たちすずか　</a:t>
            </a:r>
            <a:endParaRPr lang="en-US" altLang="ja-JP" dirty="0"/>
          </a:p>
          <a:p>
            <a:pPr marL="0" indent="0">
              <a:buNone/>
            </a:pPr>
            <a:r>
              <a:rPr lang="ja-JP" altLang="en-US" dirty="0"/>
              <a:t>　→　モミの成熟とは無関係に収穫　</a:t>
            </a:r>
            <a:r>
              <a:rPr lang="ja-JP" altLang="en-US" b="1" dirty="0"/>
              <a:t>収穫適期が長く、天候に左右されにくい</a:t>
            </a:r>
            <a:endParaRPr lang="en-US" altLang="ja-JP" b="1" dirty="0"/>
          </a:p>
          <a:p>
            <a:pPr marL="0" indent="0">
              <a:buNone/>
            </a:pPr>
            <a:r>
              <a:rPr lang="ja-JP" altLang="en-US" b="1" dirty="0"/>
              <a:t>　　　　　　　　　　　　　　　　　サイレージ品質が良い　</a:t>
            </a:r>
          </a:p>
        </p:txBody>
      </p:sp>
      <p:sp>
        <p:nvSpPr>
          <p:cNvPr id="4" name="スライド番号プレースホルダー 3">
            <a:extLst>
              <a:ext uri="{FF2B5EF4-FFF2-40B4-BE49-F238E27FC236}">
                <a16:creationId xmlns:a16="http://schemas.microsoft.com/office/drawing/2014/main" id="{8C7C4CAF-7DA4-519C-37F7-CE6787ACC595}"/>
              </a:ext>
            </a:extLst>
          </p:cNvPr>
          <p:cNvSpPr>
            <a:spLocks noGrp="1"/>
          </p:cNvSpPr>
          <p:nvPr>
            <p:ph type="sldNum" sz="quarter" idx="12"/>
          </p:nvPr>
        </p:nvSpPr>
        <p:spPr/>
        <p:txBody>
          <a:bodyPr/>
          <a:lstStyle/>
          <a:p>
            <a:fld id="{A4C2710D-8C65-468A-97C6-A91371AC11FD}"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F83AC7B1-C71E-D9A0-3EB8-72326A5156AC}"/>
              </a:ext>
            </a:extLst>
          </p:cNvPr>
          <p:cNvPicPr>
            <a:picLocks noChangeAspect="1"/>
          </p:cNvPicPr>
          <p:nvPr/>
        </p:nvPicPr>
        <p:blipFill>
          <a:blip r:embed="rId3"/>
          <a:stretch>
            <a:fillRect/>
          </a:stretch>
        </p:blipFill>
        <p:spPr>
          <a:xfrm>
            <a:off x="581025" y="2209388"/>
            <a:ext cx="11143749" cy="1692052"/>
          </a:xfrm>
          <a:prstGeom prst="rect">
            <a:avLst/>
          </a:prstGeom>
        </p:spPr>
      </p:pic>
      <p:pic>
        <p:nvPicPr>
          <p:cNvPr id="2" name="グラフィックス 1">
            <a:extLst>
              <a:ext uri="{FF2B5EF4-FFF2-40B4-BE49-F238E27FC236}">
                <a16:creationId xmlns:a16="http://schemas.microsoft.com/office/drawing/2014/main" id="{7A001583-36DF-0054-B0CC-4BD65EE210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09" y="0"/>
            <a:ext cx="11414180" cy="6858000"/>
          </a:xfrm>
          <a:prstGeom prst="rect">
            <a:avLst/>
          </a:prstGeom>
        </p:spPr>
      </p:pic>
      <p:sp>
        <p:nvSpPr>
          <p:cNvPr id="6" name="正方形/長方形 5">
            <a:extLst>
              <a:ext uri="{FF2B5EF4-FFF2-40B4-BE49-F238E27FC236}">
                <a16:creationId xmlns:a16="http://schemas.microsoft.com/office/drawing/2014/main" id="{9D938630-8FAF-3140-6852-EE7D4AE66E7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366832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F92DF-30DD-79CA-56EF-F9B411E4583F}"/>
              </a:ext>
            </a:extLst>
          </p:cNvPr>
          <p:cNvSpPr>
            <a:spLocks noGrp="1"/>
          </p:cNvSpPr>
          <p:nvPr>
            <p:ph type="title"/>
          </p:nvPr>
        </p:nvSpPr>
        <p:spPr/>
        <p:txBody>
          <a:bodyPr/>
          <a:lstStyle/>
          <a:p>
            <a:pPr algn="ctr"/>
            <a:r>
              <a:rPr kumimoji="1" lang="ja-JP" altLang="en-US" dirty="0"/>
              <a:t>極短穂種の収穫期に対する</a:t>
            </a:r>
            <a:br>
              <a:rPr kumimoji="1" lang="en-US" altLang="ja-JP" dirty="0"/>
            </a:br>
            <a:r>
              <a:rPr kumimoji="1" lang="ja-JP" altLang="en-US" dirty="0"/>
              <a:t>畜産農家の意見</a:t>
            </a:r>
          </a:p>
        </p:txBody>
      </p:sp>
      <p:sp>
        <p:nvSpPr>
          <p:cNvPr id="4" name="スライド番号プレースホルダー 3">
            <a:extLst>
              <a:ext uri="{FF2B5EF4-FFF2-40B4-BE49-F238E27FC236}">
                <a16:creationId xmlns:a16="http://schemas.microsoft.com/office/drawing/2014/main" id="{DF71BF23-8DAE-C507-E328-B840A8D59698}"/>
              </a:ext>
            </a:extLst>
          </p:cNvPr>
          <p:cNvSpPr>
            <a:spLocks noGrp="1"/>
          </p:cNvSpPr>
          <p:nvPr>
            <p:ph type="sldNum" sz="quarter" idx="12"/>
          </p:nvPr>
        </p:nvSpPr>
        <p:spPr/>
        <p:txBody>
          <a:bodyPr/>
          <a:lstStyle/>
          <a:p>
            <a:fld id="{A4C2710D-8C65-468A-97C6-A91371AC11FD}" type="slidenum">
              <a:rPr kumimoji="1" lang="ja-JP" altLang="en-US" smtClean="0"/>
              <a:t>6</a:t>
            </a:fld>
            <a:endParaRPr kumimoji="1" lang="ja-JP" altLang="en-US"/>
          </a:p>
        </p:txBody>
      </p:sp>
      <p:graphicFrame>
        <p:nvGraphicFramePr>
          <p:cNvPr id="8" name="コンテンツ プレースホルダー 7">
            <a:extLst>
              <a:ext uri="{FF2B5EF4-FFF2-40B4-BE49-F238E27FC236}">
                <a16:creationId xmlns:a16="http://schemas.microsoft.com/office/drawing/2014/main" id="{047FB92D-0666-42B7-A85A-6DE6CE8C995D}"/>
              </a:ext>
            </a:extLst>
          </p:cNvPr>
          <p:cNvGraphicFramePr>
            <a:graphicFrameLocks noGrp="1"/>
          </p:cNvGraphicFramePr>
          <p:nvPr>
            <p:ph idx="1"/>
            <p:extLst>
              <p:ext uri="{D42A27DB-BD31-4B8C-83A1-F6EECF244321}">
                <p14:modId xmlns:p14="http://schemas.microsoft.com/office/powerpoint/2010/main" val="397295265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図 2">
            <a:extLst>
              <a:ext uri="{FF2B5EF4-FFF2-40B4-BE49-F238E27FC236}">
                <a16:creationId xmlns:a16="http://schemas.microsoft.com/office/drawing/2014/main" id="{6FC1E7E7-37A4-E584-1509-804B3C5C8651}"/>
              </a:ext>
            </a:extLst>
          </p:cNvPr>
          <p:cNvPicPr>
            <a:picLocks noChangeAspect="1"/>
          </p:cNvPicPr>
          <p:nvPr/>
        </p:nvPicPr>
        <p:blipFill>
          <a:blip r:embed="rId4"/>
          <a:stretch>
            <a:fillRect/>
          </a:stretch>
        </p:blipFill>
        <p:spPr>
          <a:xfrm>
            <a:off x="2426208" y="0"/>
            <a:ext cx="7339584" cy="6858000"/>
          </a:xfrm>
          <a:prstGeom prst="rect">
            <a:avLst/>
          </a:prstGeom>
        </p:spPr>
      </p:pic>
      <p:sp>
        <p:nvSpPr>
          <p:cNvPr id="13" name="正方形/長方形 12">
            <a:extLst>
              <a:ext uri="{FF2B5EF4-FFF2-40B4-BE49-F238E27FC236}">
                <a16:creationId xmlns:a16="http://schemas.microsoft.com/office/drawing/2014/main" id="{F5EBA140-439C-B1EC-0413-E50D1953E84D}"/>
              </a:ext>
            </a:extLst>
          </p:cNvPr>
          <p:cNvSpPr/>
          <p:nvPr/>
        </p:nvSpPr>
        <p:spPr>
          <a:xfrm>
            <a:off x="588264" y="0"/>
            <a:ext cx="10765536" cy="685800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a:t>
            </a:r>
            <a:r>
              <a:rPr kumimoji="1" lang="ja-JP" altLang="en-US" sz="2400" dirty="0">
                <a:solidFill>
                  <a:schemeClr val="tx1"/>
                </a:solidFill>
              </a:rPr>
              <a:t>一社）日本草地畜産種子協会からの回答</a:t>
            </a:r>
          </a:p>
          <a:p>
            <a:pPr algn="ctr"/>
            <a:endParaRPr kumimoji="1" lang="ja-JP" altLang="en-US" dirty="0">
              <a:solidFill>
                <a:schemeClr val="tx1"/>
              </a:solidFill>
            </a:endParaRPr>
          </a:p>
          <a:p>
            <a:pPr algn="ctr"/>
            <a:endParaRPr kumimoji="1" lang="ja-JP" altLang="en-US" dirty="0">
              <a:solidFill>
                <a:schemeClr val="tx1"/>
              </a:solidFill>
            </a:endParaRPr>
          </a:p>
          <a:p>
            <a:pPr algn="ctr"/>
            <a:r>
              <a:rPr kumimoji="1" lang="ja-JP" altLang="en-US" sz="3200" b="1" u="sng" dirty="0">
                <a:solidFill>
                  <a:schemeClr val="tx1"/>
                </a:solidFill>
              </a:rPr>
              <a:t>「つきはやか」</a:t>
            </a:r>
            <a:r>
              <a:rPr kumimoji="1" lang="ja-JP" altLang="en-US" dirty="0">
                <a:solidFill>
                  <a:schemeClr val="tx1"/>
                </a:solidFill>
              </a:rPr>
              <a:t>は極短穂突然変異体由来の遺伝子を保有しており、</a:t>
            </a:r>
          </a:p>
          <a:p>
            <a:pPr algn="ctr"/>
            <a:endParaRPr kumimoji="1" lang="ja-JP" altLang="en-US" dirty="0">
              <a:solidFill>
                <a:schemeClr val="tx1"/>
              </a:solidFill>
            </a:endParaRPr>
          </a:p>
          <a:p>
            <a:pPr algn="ctr"/>
            <a:r>
              <a:rPr kumimoji="1" lang="ja-JP" altLang="en-US" dirty="0">
                <a:solidFill>
                  <a:schemeClr val="tx1"/>
                </a:solidFill>
              </a:rPr>
              <a:t>従来型の品種に比べて茎葉の糖含有率が高く良好なサイレージ発酵が期待できる、</a:t>
            </a:r>
          </a:p>
          <a:p>
            <a:pPr algn="ctr"/>
            <a:endParaRPr kumimoji="1" lang="ja-JP" altLang="en-US" dirty="0">
              <a:solidFill>
                <a:schemeClr val="tx1"/>
              </a:solidFill>
            </a:endParaRPr>
          </a:p>
          <a:p>
            <a:pPr algn="ctr"/>
            <a:r>
              <a:rPr kumimoji="1" lang="ja-JP" altLang="en-US" dirty="0">
                <a:solidFill>
                  <a:schemeClr val="tx1"/>
                </a:solidFill>
              </a:rPr>
              <a:t>繊維の消化性が高いといった極短穂茎葉型の特徴を有していることなどから、</a:t>
            </a:r>
          </a:p>
          <a:p>
            <a:pPr algn="ctr"/>
            <a:endParaRPr kumimoji="1" lang="ja-JP" altLang="en-US" dirty="0">
              <a:solidFill>
                <a:schemeClr val="tx1"/>
              </a:solidFill>
            </a:endParaRPr>
          </a:p>
          <a:p>
            <a:pPr algn="ctr"/>
            <a:r>
              <a:rPr kumimoji="1" lang="ja-JP" altLang="en-US" dirty="0">
                <a:solidFill>
                  <a:schemeClr val="tx1"/>
                </a:solidFill>
              </a:rPr>
              <a:t>極短穂茎葉型品種とされます</a:t>
            </a:r>
            <a:r>
              <a:rPr kumimoji="1" lang="ja-JP" altLang="en-US" sz="2800" b="1" u="sng" dirty="0">
                <a:solidFill>
                  <a:schemeClr val="tx1"/>
                </a:solidFill>
              </a:rPr>
              <a:t>収穫時期</a:t>
            </a:r>
            <a:r>
              <a:rPr kumimoji="1" lang="ja-JP" altLang="en-US" sz="2400" dirty="0">
                <a:solidFill>
                  <a:schemeClr val="tx1"/>
                </a:solidFill>
              </a:rPr>
              <a:t>については、</a:t>
            </a:r>
          </a:p>
          <a:p>
            <a:pPr algn="ctr"/>
            <a:endParaRPr kumimoji="1" lang="ja-JP" altLang="en-US" sz="2400" dirty="0">
              <a:solidFill>
                <a:schemeClr val="tx1"/>
              </a:solidFill>
            </a:endParaRPr>
          </a:p>
          <a:p>
            <a:pPr algn="ctr"/>
            <a:r>
              <a:rPr kumimoji="1" lang="ja-JP" altLang="en-US" sz="2800" b="1" u="sng" dirty="0">
                <a:solidFill>
                  <a:schemeClr val="tx1"/>
                </a:solidFill>
              </a:rPr>
              <a:t>他の極短穂茎葉型品種と同様、</a:t>
            </a:r>
          </a:p>
          <a:p>
            <a:pPr algn="ctr"/>
            <a:endParaRPr kumimoji="1" lang="ja-JP" altLang="en-US" sz="2800" u="sng" dirty="0">
              <a:solidFill>
                <a:schemeClr val="tx1"/>
              </a:solidFill>
            </a:endParaRPr>
          </a:p>
          <a:p>
            <a:pPr algn="ctr"/>
            <a:r>
              <a:rPr kumimoji="1" lang="ja-JP" altLang="en-US" sz="2800" b="1" u="sng" dirty="0">
                <a:solidFill>
                  <a:schemeClr val="tx1"/>
                </a:solidFill>
              </a:rPr>
              <a:t>糖含量が高まる出穂後３０日以降を目安としてください。</a:t>
            </a:r>
          </a:p>
          <a:p>
            <a:pPr algn="ctr"/>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1E3A8EA4-C7AF-7929-5A7A-0499D87158E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96961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1CCC2A7-E5EE-E83E-4677-DD578B597CAD}"/>
              </a:ext>
            </a:extLst>
          </p:cNvPr>
          <p:cNvSpPr>
            <a:spLocks noGrp="1"/>
          </p:cNvSpPr>
          <p:nvPr>
            <p:ph type="sldNum" sz="quarter" idx="12"/>
          </p:nvPr>
        </p:nvSpPr>
        <p:spPr/>
        <p:txBody>
          <a:bodyPr/>
          <a:lstStyle/>
          <a:p>
            <a:fld id="{A4C2710D-8C65-468A-97C6-A91371AC11FD}"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6386329F-04C3-221B-240A-97A5D30753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3" name="正方形/長方形 2">
            <a:extLst>
              <a:ext uri="{FF2B5EF4-FFF2-40B4-BE49-F238E27FC236}">
                <a16:creationId xmlns:a16="http://schemas.microsoft.com/office/drawing/2014/main" id="{1EB244A9-8B38-7A87-604C-57DB2BBB5DDB}"/>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spTree>
    <p:extLst>
      <p:ext uri="{BB962C8B-B14F-4D97-AF65-F5344CB8AC3E}">
        <p14:creationId xmlns:p14="http://schemas.microsoft.com/office/powerpoint/2010/main" val="300373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7928E-1A39-494E-2358-6B238B42B2DD}"/>
              </a:ext>
            </a:extLst>
          </p:cNvPr>
          <p:cNvSpPr>
            <a:spLocks noGrp="1"/>
          </p:cNvSpPr>
          <p:nvPr>
            <p:ph type="title"/>
          </p:nvPr>
        </p:nvSpPr>
        <p:spPr/>
        <p:txBody>
          <a:bodyPr>
            <a:normAutofit/>
          </a:bodyPr>
          <a:lstStyle/>
          <a:p>
            <a:r>
              <a:rPr kumimoji="1" lang="ja-JP" altLang="en-US" sz="4000" dirty="0"/>
              <a:t>斐川地域におけるデントコーン生産</a:t>
            </a:r>
          </a:p>
        </p:txBody>
      </p:sp>
      <p:sp>
        <p:nvSpPr>
          <p:cNvPr id="3" name="コンテンツ プレースホルダー 2">
            <a:extLst>
              <a:ext uri="{FF2B5EF4-FFF2-40B4-BE49-F238E27FC236}">
                <a16:creationId xmlns:a16="http://schemas.microsoft.com/office/drawing/2014/main" id="{A969D8B2-C5E6-2DE5-F895-B0A3B6C9D4F8}"/>
              </a:ext>
            </a:extLst>
          </p:cNvPr>
          <p:cNvSpPr>
            <a:spLocks noGrp="1"/>
          </p:cNvSpPr>
          <p:nvPr>
            <p:ph idx="1"/>
          </p:nvPr>
        </p:nvSpPr>
        <p:spPr/>
        <p:txBody>
          <a:bodyPr>
            <a:normAutofit fontScale="92500"/>
          </a:bodyPr>
          <a:lstStyle/>
          <a:p>
            <a:pPr marL="0" indent="0">
              <a:buNone/>
            </a:pPr>
            <a:r>
              <a:rPr kumimoji="1" lang="ja-JP" altLang="en-US" sz="3200" dirty="0"/>
              <a:t>対象名　株式会社　米らいふ</a:t>
            </a:r>
            <a:endParaRPr kumimoji="1" lang="en-US" altLang="ja-JP" sz="3200" dirty="0"/>
          </a:p>
          <a:p>
            <a:pPr marL="0" indent="0">
              <a:buNone/>
            </a:pPr>
            <a:endParaRPr kumimoji="1" lang="en-US" altLang="zh-TW" dirty="0"/>
          </a:p>
          <a:p>
            <a:pPr marL="0" indent="0">
              <a:buNone/>
            </a:pPr>
            <a:r>
              <a:rPr lang="ja-JP" altLang="en-US" dirty="0">
                <a:latin typeface="游ゴシック 本文"/>
              </a:rPr>
              <a:t>令和６年度に</a:t>
            </a:r>
            <a:r>
              <a:rPr kumimoji="1" lang="zh-TW" altLang="en-US" dirty="0">
                <a:latin typeface="游ゴシック 本文"/>
              </a:rPr>
              <a:t>国庫飼料自給率向上緊急対策事業</a:t>
            </a:r>
            <a:r>
              <a:rPr kumimoji="1" lang="ja-JP" altLang="en-US" dirty="0">
                <a:latin typeface="游ゴシック 本文"/>
              </a:rPr>
              <a:t>（～令和８年度）で収穫機械セットを導入</a:t>
            </a:r>
            <a:endParaRPr kumimoji="1" lang="en-US" altLang="ja-JP" dirty="0">
              <a:latin typeface="游ゴシック 本文"/>
            </a:endParaRPr>
          </a:p>
          <a:p>
            <a:pPr marL="0" indent="0">
              <a:buNone/>
            </a:pPr>
            <a:endParaRPr kumimoji="1" lang="en-US" altLang="ja-JP" dirty="0">
              <a:latin typeface="游ゴシック 本文"/>
            </a:endParaRPr>
          </a:p>
          <a:p>
            <a:pPr marL="0" indent="0">
              <a:buNone/>
            </a:pPr>
            <a:r>
              <a:rPr kumimoji="1" lang="ja-JP" altLang="en-US" dirty="0">
                <a:latin typeface="游ゴシック 本文"/>
              </a:rPr>
              <a:t>５ヘクタールで栽培開始（現在）</a:t>
            </a:r>
            <a:endParaRPr kumimoji="1" lang="en-US" altLang="ja-JP" dirty="0">
              <a:latin typeface="游ゴシック 本文"/>
            </a:endParaRPr>
          </a:p>
          <a:p>
            <a:pPr marL="0" indent="0">
              <a:buNone/>
            </a:pPr>
            <a:endParaRPr lang="en-US" altLang="ja-JP" sz="3200" dirty="0">
              <a:latin typeface="游ゴシック 本文"/>
            </a:endParaRPr>
          </a:p>
          <a:p>
            <a:pPr marL="0" indent="0">
              <a:buNone/>
            </a:pPr>
            <a:r>
              <a:rPr lang="ja-JP" altLang="en-US" dirty="0">
                <a:latin typeface="游ゴシック 本文"/>
              </a:rPr>
              <a:t>令和７年　雲南管内の２畜産農家に供給</a:t>
            </a:r>
            <a:endParaRPr lang="en-US" altLang="ja-JP" dirty="0">
              <a:latin typeface="游ゴシック 本文"/>
            </a:endParaRPr>
          </a:p>
          <a:p>
            <a:pPr marL="0" indent="0">
              <a:buNone/>
            </a:pPr>
            <a:r>
              <a:rPr lang="zh-TW" altLang="en-US" dirty="0"/>
              <a:t>県産水田粗飼料利用拡大推進事業</a:t>
            </a:r>
            <a:r>
              <a:rPr lang="ja-JP" altLang="en-US" dirty="0"/>
              <a:t>（畜産農家に交付金）</a:t>
            </a:r>
            <a:r>
              <a:rPr lang="zh-TW" altLang="en-US" dirty="0"/>
              <a:t> </a:t>
            </a:r>
            <a:r>
              <a:rPr lang="ja-JP" altLang="en-US" dirty="0"/>
              <a:t>３か年契約</a:t>
            </a:r>
            <a:endParaRPr lang="en-US" altLang="ja-JP" dirty="0"/>
          </a:p>
          <a:p>
            <a:pPr marL="0" indent="0">
              <a:buNone/>
            </a:pPr>
            <a:endParaRPr kumimoji="1" lang="ja-JP" altLang="en-US" sz="3200" dirty="0"/>
          </a:p>
        </p:txBody>
      </p:sp>
      <p:sp>
        <p:nvSpPr>
          <p:cNvPr id="4" name="スライド番号プレースホルダー 3">
            <a:extLst>
              <a:ext uri="{FF2B5EF4-FFF2-40B4-BE49-F238E27FC236}">
                <a16:creationId xmlns:a16="http://schemas.microsoft.com/office/drawing/2014/main" id="{8037B04A-222F-AEB4-9BAE-4D6FE8F90BF4}"/>
              </a:ext>
            </a:extLst>
          </p:cNvPr>
          <p:cNvSpPr>
            <a:spLocks noGrp="1"/>
          </p:cNvSpPr>
          <p:nvPr>
            <p:ph type="sldNum" sz="quarter" idx="12"/>
          </p:nvPr>
        </p:nvSpPr>
        <p:spPr/>
        <p:txBody>
          <a:bodyPr/>
          <a:lstStyle/>
          <a:p>
            <a:fld id="{A4C2710D-8C65-468A-97C6-A91371AC11FD}" type="slidenum">
              <a:rPr kumimoji="1" lang="ja-JP" altLang="en-US" smtClean="0"/>
              <a:t>8</a:t>
            </a:fld>
            <a:endParaRPr kumimoji="1" lang="ja-JP" altLang="en-US"/>
          </a:p>
        </p:txBody>
      </p:sp>
      <p:pic>
        <p:nvPicPr>
          <p:cNvPr id="9" name="グラフィックス 8">
            <a:extLst>
              <a:ext uri="{FF2B5EF4-FFF2-40B4-BE49-F238E27FC236}">
                <a16:creationId xmlns:a16="http://schemas.microsoft.com/office/drawing/2014/main" id="{6401792A-223D-3FD5-F785-9DC21567A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2527" y="3300414"/>
            <a:ext cx="1609725" cy="1752600"/>
          </a:xfrm>
          <a:prstGeom prst="rect">
            <a:avLst/>
          </a:prstGeom>
        </p:spPr>
      </p:pic>
      <p:pic>
        <p:nvPicPr>
          <p:cNvPr id="12" name="グラフィックス 11">
            <a:extLst>
              <a:ext uri="{FF2B5EF4-FFF2-40B4-BE49-F238E27FC236}">
                <a16:creationId xmlns:a16="http://schemas.microsoft.com/office/drawing/2014/main" id="{ED044AD6-7594-FB3D-2C20-5DD7C1324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5958" y="3300414"/>
            <a:ext cx="1581150" cy="1276350"/>
          </a:xfrm>
          <a:prstGeom prst="rect">
            <a:avLst/>
          </a:prstGeom>
        </p:spPr>
      </p:pic>
      <p:pic>
        <p:nvPicPr>
          <p:cNvPr id="13" name="グラフィックス 12">
            <a:extLst>
              <a:ext uri="{FF2B5EF4-FFF2-40B4-BE49-F238E27FC236}">
                <a16:creationId xmlns:a16="http://schemas.microsoft.com/office/drawing/2014/main" id="{E2F52092-C581-AA72-AFC0-1811BF4185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904" y="3290889"/>
            <a:ext cx="1181100" cy="1285875"/>
          </a:xfrm>
          <a:prstGeom prst="rect">
            <a:avLst/>
          </a:prstGeom>
        </p:spPr>
      </p:pic>
      <p:sp>
        <p:nvSpPr>
          <p:cNvPr id="5" name="正方形/長方形 4">
            <a:extLst>
              <a:ext uri="{FF2B5EF4-FFF2-40B4-BE49-F238E27FC236}">
                <a16:creationId xmlns:a16="http://schemas.microsoft.com/office/drawing/2014/main" id="{AB4CB3D6-E35D-4D8D-BFA3-186B2B833F9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活動の力点</a:t>
            </a:r>
          </a:p>
        </p:txBody>
      </p:sp>
    </p:spTree>
    <p:extLst>
      <p:ext uri="{BB962C8B-B14F-4D97-AF65-F5344CB8AC3E}">
        <p14:creationId xmlns:p14="http://schemas.microsoft.com/office/powerpoint/2010/main" val="25446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A57B284-AD99-D832-6F99-DEB7A8025467}"/>
              </a:ext>
            </a:extLst>
          </p:cNvPr>
          <p:cNvPicPr>
            <a:picLocks noChangeAspect="1"/>
          </p:cNvPicPr>
          <p:nvPr/>
        </p:nvPicPr>
        <p:blipFill>
          <a:blip r:embed="rId3"/>
          <a:stretch>
            <a:fillRect/>
          </a:stretch>
        </p:blipFill>
        <p:spPr>
          <a:xfrm>
            <a:off x="7142153" y="3609867"/>
            <a:ext cx="3962743" cy="2213040"/>
          </a:xfrm>
          <a:prstGeom prst="rect">
            <a:avLst/>
          </a:prstGeom>
        </p:spPr>
      </p:pic>
      <p:sp>
        <p:nvSpPr>
          <p:cNvPr id="2" name="タイトル 1">
            <a:extLst>
              <a:ext uri="{FF2B5EF4-FFF2-40B4-BE49-F238E27FC236}">
                <a16:creationId xmlns:a16="http://schemas.microsoft.com/office/drawing/2014/main" id="{5EB7A6A6-38EA-17B7-9B99-D36FC6DBFCF0}"/>
              </a:ext>
            </a:extLst>
          </p:cNvPr>
          <p:cNvSpPr>
            <a:spLocks noGrp="1"/>
          </p:cNvSpPr>
          <p:nvPr>
            <p:ph type="title"/>
          </p:nvPr>
        </p:nvSpPr>
        <p:spPr/>
        <p:txBody>
          <a:bodyPr/>
          <a:lstStyle/>
          <a:p>
            <a:r>
              <a:rPr lang="ja-JP" altLang="en-US" dirty="0"/>
              <a:t>デントコーン</a:t>
            </a:r>
            <a:endParaRPr kumimoji="1" lang="ja-JP" altLang="en-US" dirty="0"/>
          </a:p>
        </p:txBody>
      </p:sp>
      <p:sp>
        <p:nvSpPr>
          <p:cNvPr id="3" name="コンテンツ プレースホルダー 2">
            <a:extLst>
              <a:ext uri="{FF2B5EF4-FFF2-40B4-BE49-F238E27FC236}">
                <a16:creationId xmlns:a16="http://schemas.microsoft.com/office/drawing/2014/main" id="{5DCB7D7D-8A00-B013-A963-1B2B354FFEAD}"/>
              </a:ext>
            </a:extLst>
          </p:cNvPr>
          <p:cNvSpPr>
            <a:spLocks noGrp="1"/>
          </p:cNvSpPr>
          <p:nvPr>
            <p:ph idx="1"/>
          </p:nvPr>
        </p:nvSpPr>
        <p:spPr/>
        <p:txBody>
          <a:bodyPr/>
          <a:lstStyle/>
          <a:p>
            <a:r>
              <a:rPr lang="ja-JP" altLang="en-US" dirty="0"/>
              <a:t>水管理不要</a:t>
            </a:r>
            <a:endParaRPr kumimoji="1" lang="ja-JP" altLang="en-US" dirty="0"/>
          </a:p>
          <a:p>
            <a:endParaRPr kumimoji="1" lang="en-US" altLang="ja-JP" dirty="0"/>
          </a:p>
          <a:p>
            <a:r>
              <a:rPr kumimoji="1" lang="ja-JP" altLang="en-US" dirty="0"/>
              <a:t>１０℃ー３０℃</a:t>
            </a:r>
            <a:r>
              <a:rPr lang="ja-JP" altLang="en-US" dirty="0"/>
              <a:t>で</a:t>
            </a:r>
            <a:r>
              <a:rPr kumimoji="1" lang="ja-JP" altLang="en-US" dirty="0"/>
              <a:t>生育</a:t>
            </a:r>
            <a:endParaRPr kumimoji="1" lang="en-US" altLang="ja-JP" dirty="0"/>
          </a:p>
          <a:p>
            <a:endParaRPr kumimoji="1" lang="en-US" altLang="ja-JP" dirty="0"/>
          </a:p>
          <a:p>
            <a:r>
              <a:rPr lang="ja-JP" altLang="en-US" dirty="0"/>
              <a:t>有効積算温度１２００度程度で収穫</a:t>
            </a:r>
            <a:endParaRPr lang="en-US" altLang="ja-JP" dirty="0"/>
          </a:p>
          <a:p>
            <a:endParaRPr kumimoji="1" lang="en-US" altLang="ja-JP" dirty="0"/>
          </a:p>
          <a:p>
            <a:r>
              <a:rPr lang="ja-JP" altLang="en-US" dirty="0"/>
              <a:t>７</a:t>
            </a:r>
            <a:r>
              <a:rPr kumimoji="1" lang="ja-JP" altLang="en-US" dirty="0"/>
              <a:t>月下旬の収穫可能</a:t>
            </a:r>
            <a:endParaRPr kumimoji="1" lang="en-US" altLang="ja-JP" dirty="0"/>
          </a:p>
        </p:txBody>
      </p:sp>
      <p:sp>
        <p:nvSpPr>
          <p:cNvPr id="4" name="スライド番号プレースホルダー 3">
            <a:extLst>
              <a:ext uri="{FF2B5EF4-FFF2-40B4-BE49-F238E27FC236}">
                <a16:creationId xmlns:a16="http://schemas.microsoft.com/office/drawing/2014/main" id="{793CE932-0707-A768-BBB8-02862EAD48D3}"/>
              </a:ext>
            </a:extLst>
          </p:cNvPr>
          <p:cNvSpPr>
            <a:spLocks noGrp="1"/>
          </p:cNvSpPr>
          <p:nvPr>
            <p:ph type="sldNum" sz="quarter" idx="12"/>
          </p:nvPr>
        </p:nvSpPr>
        <p:spPr/>
        <p:txBody>
          <a:bodyPr/>
          <a:lstStyle/>
          <a:p>
            <a:fld id="{A4C2710D-8C65-468A-97C6-A91371AC11FD}" type="slidenum">
              <a:rPr kumimoji="1" lang="ja-JP" altLang="en-US" smtClean="0"/>
              <a:t>9</a:t>
            </a:fld>
            <a:endParaRPr kumimoji="1" lang="ja-JP" altLang="en-US"/>
          </a:p>
        </p:txBody>
      </p:sp>
      <p:pic>
        <p:nvPicPr>
          <p:cNvPr id="5" name="コンテンツ プレースホルダー 8">
            <a:extLst>
              <a:ext uri="{FF2B5EF4-FFF2-40B4-BE49-F238E27FC236}">
                <a16:creationId xmlns:a16="http://schemas.microsoft.com/office/drawing/2014/main" id="{C53901FA-42F1-66BE-4916-E734BD3DCF29}"/>
              </a:ext>
            </a:extLst>
          </p:cNvPr>
          <p:cNvPicPr>
            <a:picLocks noChangeAspect="1"/>
          </p:cNvPicPr>
          <p:nvPr/>
        </p:nvPicPr>
        <p:blipFill>
          <a:blip r:embed="rId4"/>
          <a:stretch>
            <a:fillRect/>
          </a:stretch>
        </p:blipFill>
        <p:spPr>
          <a:xfrm>
            <a:off x="911549" y="15875"/>
            <a:ext cx="10265664" cy="6880180"/>
          </a:xfrm>
          <a:prstGeom prst="rect">
            <a:avLst/>
          </a:prstGeom>
          <a:ln>
            <a:noFill/>
          </a:ln>
        </p:spPr>
      </p:pic>
      <p:sp>
        <p:nvSpPr>
          <p:cNvPr id="10" name="正方形/長方形 9">
            <a:extLst>
              <a:ext uri="{FF2B5EF4-FFF2-40B4-BE49-F238E27FC236}">
                <a16:creationId xmlns:a16="http://schemas.microsoft.com/office/drawing/2014/main" id="{0AFF756A-52D7-3302-A580-74E2A816548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状況</a:t>
            </a:r>
            <a:endParaRPr kumimoji="1" lang="ja-JP" altLang="en-US" b="1" dirty="0">
              <a:solidFill>
                <a:schemeClr val="tx1"/>
              </a:solidFill>
            </a:endParaRPr>
          </a:p>
        </p:txBody>
      </p:sp>
    </p:spTree>
    <p:extLst>
      <p:ext uri="{BB962C8B-B14F-4D97-AF65-F5344CB8AC3E}">
        <p14:creationId xmlns:p14="http://schemas.microsoft.com/office/powerpoint/2010/main" val="34702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3386</TotalTime>
  <Words>2374</Words>
  <Application>Microsoft Office PowerPoint</Application>
  <PresentationFormat>ワイド画面</PresentationFormat>
  <Paragraphs>310</Paragraphs>
  <Slides>20</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MS Gothic</vt:lpstr>
      <vt:lpstr>MS Gothic</vt:lpstr>
      <vt:lpstr>游ゴシック</vt:lpstr>
      <vt:lpstr>游ゴシック</vt:lpstr>
      <vt:lpstr>游ゴシック Light</vt:lpstr>
      <vt:lpstr>游ゴシック 本文</vt:lpstr>
      <vt:lpstr>Arial</vt:lpstr>
      <vt:lpstr>Office テーマ</vt:lpstr>
      <vt:lpstr>令和７年度　普及指導活動中間検討会  　課題名：地域内自給粗飼料の利用拡大</vt:lpstr>
      <vt:lpstr>斐川地域における稲WCS生産</vt:lpstr>
      <vt:lpstr>PowerPoint プレゼンテーション</vt:lpstr>
      <vt:lpstr>斐川町WCS生産協議会　生産地点</vt:lpstr>
      <vt:lpstr>栽培スケジュール</vt:lpstr>
      <vt:lpstr>極短穂種の収穫期に対する 畜産農家の意見</vt:lpstr>
      <vt:lpstr>PowerPoint プレゼンテーション</vt:lpstr>
      <vt:lpstr>斐川地域におけるデントコーン生産</vt:lpstr>
      <vt:lpstr>デントコーン</vt:lpstr>
      <vt:lpstr>PowerPoint プレゼンテーション</vt:lpstr>
      <vt:lpstr>PowerPoint プレゼンテーション</vt:lpstr>
      <vt:lpstr>PowerPoint プレゼンテーション</vt:lpstr>
      <vt:lpstr>下期の活動課題</vt:lpstr>
      <vt:lpstr>PowerPoint プレゼンテーション</vt:lpstr>
      <vt:lpstr>以下没スライド</vt:lpstr>
      <vt:lpstr>イネWCS栽培の経済性</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令和６年度　普及指導活動中間検討会  　課題名：地域内時給粗飼料の利用拡大 　　　～トウモロコシサイレージの安定生産～</dc:title>
  <dc:creator>澤田　泰人</dc:creator>
  <cp:lastModifiedBy>島根県澤田　泰人</cp:lastModifiedBy>
  <cp:revision>523</cp:revision>
  <cp:lastPrinted>2025-10-02T04:08:13Z</cp:lastPrinted>
  <dcterms:created xsi:type="dcterms:W3CDTF">2024-09-27T02:30:34Z</dcterms:created>
  <dcterms:modified xsi:type="dcterms:W3CDTF">2025-10-10T01:02:57Z</dcterms:modified>
</cp:coreProperties>
</file>